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801600" cy="9601200" type="A3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9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715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000" y="0"/>
            <a:ext cx="4276725" cy="715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23656-3EF1-486F-809F-2D87DF93E462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717675" y="1787525"/>
            <a:ext cx="6432550" cy="4824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6880225"/>
            <a:ext cx="7893050" cy="56276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579475"/>
            <a:ext cx="4275138" cy="715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000" y="13579475"/>
            <a:ext cx="4276725" cy="715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CEE7F-E4F8-40E4-BFF4-8005131B9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090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CEE7F-E4F8-40E4-BFF4-8005131B9AE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199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427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31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097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38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726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43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14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61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337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493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029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3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71449" y="41090"/>
            <a:ext cx="123979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令和７年度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東京都水道局水道工事イメージアップコンクール　部門別　取組内容説明書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097473"/>
              </p:ext>
            </p:extLst>
          </p:nvPr>
        </p:nvGraphicFramePr>
        <p:xfrm>
          <a:off x="79389" y="470030"/>
          <a:ext cx="7770635" cy="327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885">
                  <a:extLst>
                    <a:ext uri="{9D8B030D-6E8A-4147-A177-3AD203B41FA5}">
                      <a16:colId xmlns:a16="http://schemas.microsoft.com/office/drawing/2014/main" val="4285720659"/>
                    </a:ext>
                  </a:extLst>
                </a:gridCol>
                <a:gridCol w="979750">
                  <a:extLst>
                    <a:ext uri="{9D8B030D-6E8A-4147-A177-3AD203B41FA5}">
                      <a16:colId xmlns:a16="http://schemas.microsoft.com/office/drawing/2014/main" val="4189300351"/>
                    </a:ext>
                  </a:extLst>
                </a:gridCol>
                <a:gridCol w="6336000">
                  <a:extLst>
                    <a:ext uri="{9D8B030D-6E8A-4147-A177-3AD203B41FA5}">
                      <a16:colId xmlns:a16="http://schemas.microsoft.com/office/drawing/2014/main" val="3608107325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工事件名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○○区○○丁目地先から○○区○○丁目地先間</a:t>
                      </a:r>
                      <a:r>
                        <a:rPr kumimoji="1" lang="zh-TW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配水</a:t>
                      </a:r>
                      <a:r>
                        <a:rPr kumimoji="1" lang="ja-JP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〇</a:t>
                      </a:r>
                      <a:r>
                        <a:rPr kumimoji="1" lang="zh-TW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管</a:t>
                      </a:r>
                      <a:r>
                        <a:rPr kumimoji="1" lang="en-US" altLang="zh-TW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(○○mm</a:t>
                      </a:r>
                      <a:r>
                        <a:rPr kumimoji="1" lang="zh-TW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）布設替工事</a:t>
                      </a:r>
                      <a:endParaRPr kumimoji="1" lang="ja-JP" altLang="en-US" sz="11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8502936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部　　門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○○〇・○○〇部門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1290975"/>
                  </a:ext>
                </a:extLst>
              </a:tr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受注者名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○○</a:t>
                      </a:r>
                      <a:r>
                        <a:rPr kumimoji="1" lang="zh-TW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建設株式会社　</a:t>
                      </a:r>
                      <a:endParaRPr kumimoji="1" lang="ja-JP" altLang="en-US" sz="11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1410137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監督部署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○○所（部）</a:t>
                      </a:r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kumimoji="1" lang="ja-JP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○○課 ○○担当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2587339"/>
                  </a:ext>
                </a:extLst>
              </a:tr>
              <a:tr h="28800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工事概要</a:t>
                      </a:r>
                    </a:p>
                  </a:txBody>
                  <a:tcPr marL="45720" marR="45720"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施工場所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○○区○○丁目地先から○○区○○丁目地先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762898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　　期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令和〇年〇月〇日から令和〇年〇月〇日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8431835"/>
                  </a:ext>
                </a:extLst>
              </a:tr>
              <a:tr h="54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工事内容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本工事は、○○を○○する工事です。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6751259"/>
                  </a:ext>
                </a:extLst>
              </a:tr>
              <a:tr h="648000"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現場特性・</a:t>
                      </a:r>
                      <a:endParaRPr kumimoji="1" lang="en-US" altLang="ja-JP" sz="1100" baseline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施工環境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道路・交通状況、住民意識、街並み等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036747"/>
                  </a:ext>
                </a:extLst>
              </a:tr>
            </a:tbl>
          </a:graphicData>
        </a:graphic>
      </p:graphicFrame>
      <p:sp>
        <p:nvSpPr>
          <p:cNvPr id="7" name="角丸四角形 6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SpPr/>
          <p:nvPr/>
        </p:nvSpPr>
        <p:spPr>
          <a:xfrm>
            <a:off x="8058150" y="470030"/>
            <a:ext cx="4600575" cy="3275999"/>
          </a:xfrm>
          <a:prstGeom prst="roundRect">
            <a:avLst>
              <a:gd name="adj" fmla="val 3590"/>
            </a:avLst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1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ja-JP" altLang="en-US" sz="11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00000000-0008-0000-0000-00003B000000}"/>
              </a:ext>
            </a:extLst>
          </p:cNvPr>
          <p:cNvSpPr/>
          <p:nvPr/>
        </p:nvSpPr>
        <p:spPr>
          <a:xfrm>
            <a:off x="66675" y="4007623"/>
            <a:ext cx="12592050" cy="5502138"/>
          </a:xfrm>
          <a:prstGeom prst="roundRect">
            <a:avLst>
              <a:gd name="adj" fmla="val 166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テキスト ボックス 59">
            <a:extLst>
              <a:ext uri="{FF2B5EF4-FFF2-40B4-BE49-F238E27FC236}">
                <a16:creationId xmlns:a16="http://schemas.microsoft.com/office/drawing/2014/main" id="{00000000-0008-0000-0000-00003C000000}"/>
              </a:ext>
            </a:extLst>
          </p:cNvPr>
          <p:cNvSpPr txBox="1"/>
          <p:nvPr/>
        </p:nvSpPr>
        <p:spPr>
          <a:xfrm>
            <a:off x="4050565" y="3865003"/>
            <a:ext cx="4700317" cy="324000"/>
          </a:xfrm>
          <a:prstGeom prst="rect">
            <a:avLst/>
          </a:prstGeom>
          <a:solidFill>
            <a:schemeClr val="bg1"/>
          </a:solidFill>
          <a:ln w="25400" cap="sq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施工環境の特性を踏まえたイメージアップの取組</a:t>
            </a: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SpPr/>
          <p:nvPr/>
        </p:nvSpPr>
        <p:spPr>
          <a:xfrm>
            <a:off x="154764" y="4418259"/>
            <a:ext cx="4068000" cy="4997810"/>
          </a:xfrm>
          <a:prstGeom prst="roundRect">
            <a:avLst>
              <a:gd name="adj" fmla="val 287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0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SpPr txBox="1"/>
          <p:nvPr/>
        </p:nvSpPr>
        <p:spPr>
          <a:xfrm>
            <a:off x="412820" y="4279684"/>
            <a:ext cx="3551887" cy="316284"/>
          </a:xfrm>
          <a:prstGeom prst="rect">
            <a:avLst/>
          </a:prstGeom>
          <a:solidFill>
            <a:schemeClr val="bg1"/>
          </a:solidFill>
          <a:ln w="19050" cap="sq" cmpd="sng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ja-JP" b="1" dirty="0">
                <a:solidFill>
                  <a:schemeClr val="dk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安全・円滑な工事の施行に当たっての適切な住民対応</a:t>
            </a:r>
            <a:endParaRPr kumimoji="1" lang="ja-JP" altLang="en-US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SpPr/>
          <p:nvPr/>
        </p:nvSpPr>
        <p:spPr>
          <a:xfrm>
            <a:off x="4314633" y="4418259"/>
            <a:ext cx="4068000" cy="4997810"/>
          </a:xfrm>
          <a:prstGeom prst="roundRect">
            <a:avLst>
              <a:gd name="adj" fmla="val 287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" name="角丸四角形 1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SpPr/>
          <p:nvPr/>
        </p:nvSpPr>
        <p:spPr>
          <a:xfrm>
            <a:off x="8474501" y="4418259"/>
            <a:ext cx="4068000" cy="4997810"/>
          </a:xfrm>
          <a:prstGeom prst="roundRect">
            <a:avLst>
              <a:gd name="adj" fmla="val 2872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テキスト ボックス 11">
            <a:extLst>
              <a:ext uri="{FF2B5EF4-FFF2-40B4-BE49-F238E27FC236}">
                <a16:creationId xmlns:a16="http://schemas.microsoft.com/office/drawing/2014/main" id="{00000000-0008-0000-0000-00000C000000}"/>
              </a:ext>
            </a:extLst>
          </p:cNvPr>
          <p:cNvSpPr txBox="1"/>
          <p:nvPr/>
        </p:nvSpPr>
        <p:spPr>
          <a:xfrm>
            <a:off x="4427344" y="4279684"/>
            <a:ext cx="3860901" cy="313526"/>
          </a:xfrm>
          <a:prstGeom prst="rect">
            <a:avLst/>
          </a:prstGeom>
          <a:solidFill>
            <a:schemeClr val="bg1"/>
          </a:solidFill>
          <a:ln w="19050" cap="sq" cmpd="sng">
            <a:solidFill>
              <a:srgbClr val="00206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ja-JP" sz="1050" b="1" spc="-100" baseline="0" dirty="0">
                <a:solidFill>
                  <a:schemeClr val="dk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地域住民が理解しやすい工事の目的及び内容並びに水道事業のＰＲ</a:t>
            </a:r>
            <a:endParaRPr kumimoji="1" lang="en-US" altLang="ja-JP" sz="1050" b="1" spc="-100" baseline="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" name="テキスト ボックス 12">
            <a:extLst>
              <a:ext uri="{FF2B5EF4-FFF2-40B4-BE49-F238E27FC236}">
                <a16:creationId xmlns:a16="http://schemas.microsoft.com/office/drawing/2014/main" id="{00000000-0008-0000-0000-00000D000000}"/>
              </a:ext>
            </a:extLst>
          </p:cNvPr>
          <p:cNvSpPr txBox="1"/>
          <p:nvPr/>
        </p:nvSpPr>
        <p:spPr>
          <a:xfrm>
            <a:off x="8750882" y="4279684"/>
            <a:ext cx="3563677" cy="340871"/>
          </a:xfrm>
          <a:prstGeom prst="rect">
            <a:avLst/>
          </a:prstGeom>
          <a:solidFill>
            <a:schemeClr val="bg1"/>
          </a:solidFill>
          <a:ln w="19050" cap="sq" cmpd="sng">
            <a:solidFill>
              <a:srgbClr val="23793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ja-JP" b="1" dirty="0">
                <a:solidFill>
                  <a:schemeClr val="dk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地域に配慮した積極的な環境対策</a:t>
            </a:r>
            <a:r>
              <a:rPr lang="ja-JP" altLang="en-US" b="1" dirty="0"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、現場環境の整備等</a:t>
            </a:r>
            <a:endParaRPr lang="en-US" altLang="ja-JP" b="1" dirty="0"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1620500" y="80046"/>
            <a:ext cx="10382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2】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テキスト ボックス 59">
            <a:extLst>
              <a:ext uri="{FF2B5EF4-FFF2-40B4-BE49-F238E27FC236}">
                <a16:creationId xmlns:a16="http://schemas.microsoft.com/office/drawing/2014/main" id="{00000000-0008-0000-0000-00003C000000}"/>
              </a:ext>
            </a:extLst>
          </p:cNvPr>
          <p:cNvSpPr txBox="1"/>
          <p:nvPr/>
        </p:nvSpPr>
        <p:spPr>
          <a:xfrm>
            <a:off x="8171656" y="589004"/>
            <a:ext cx="605689" cy="272062"/>
          </a:xfrm>
          <a:prstGeom prst="rect">
            <a:avLst/>
          </a:prstGeom>
          <a:solidFill>
            <a:schemeClr val="bg1"/>
          </a:solidFill>
          <a:ln w="12700" cap="sq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案内図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171449" y="8864110"/>
            <a:ext cx="128187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  <a:latin typeface="+mn-ea"/>
              </a:rPr>
              <a:t>※１　文字・写真の大きさなどは適宜調整して下さい。　　</a:t>
            </a:r>
            <a:endParaRPr lang="en-US" altLang="ja-JP" sz="1200" b="1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+mn-ea"/>
              </a:rPr>
              <a:t>※２　原則１枚に収めていただき、配布物等の参考書類は別途添付して下さい。　　</a:t>
            </a:r>
            <a:endParaRPr lang="en-US" altLang="ja-JP" sz="1200" b="1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8183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197</Words>
  <Application>Microsoft Office PowerPoint</Application>
  <PresentationFormat>A3 297x420 mm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袴谷 一成</dc:creator>
  <cp:lastModifiedBy>岡田 大吾</cp:lastModifiedBy>
  <cp:revision>16</cp:revision>
  <cp:lastPrinted>2023-07-20T07:28:50Z</cp:lastPrinted>
  <dcterms:created xsi:type="dcterms:W3CDTF">2023-07-20T06:44:13Z</dcterms:created>
  <dcterms:modified xsi:type="dcterms:W3CDTF">2025-07-10T10:32:44Z</dcterms:modified>
</cp:coreProperties>
</file>