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9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42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1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09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38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726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43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14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61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337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493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029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9420E-EE80-4C30-992E-ED90D4E0DC86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FC2AC-4E38-44D7-A98C-EAABD2A669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3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71449" y="41090"/>
            <a:ext cx="123979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令和７年度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東京都水道局水道工事イメージアップコンクール　アイデア賞取組内容説明書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11620500" y="80046"/>
            <a:ext cx="10382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3】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76" name="表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81446"/>
              </p:ext>
            </p:extLst>
          </p:nvPr>
        </p:nvGraphicFramePr>
        <p:xfrm>
          <a:off x="79389" y="483341"/>
          <a:ext cx="7770635" cy="298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885">
                  <a:extLst>
                    <a:ext uri="{9D8B030D-6E8A-4147-A177-3AD203B41FA5}">
                      <a16:colId xmlns:a16="http://schemas.microsoft.com/office/drawing/2014/main" val="4285720659"/>
                    </a:ext>
                  </a:extLst>
                </a:gridCol>
                <a:gridCol w="979750">
                  <a:extLst>
                    <a:ext uri="{9D8B030D-6E8A-4147-A177-3AD203B41FA5}">
                      <a16:colId xmlns:a16="http://schemas.microsoft.com/office/drawing/2014/main" val="4189300351"/>
                    </a:ext>
                  </a:extLst>
                </a:gridCol>
                <a:gridCol w="6336000">
                  <a:extLst>
                    <a:ext uri="{9D8B030D-6E8A-4147-A177-3AD203B41FA5}">
                      <a16:colId xmlns:a16="http://schemas.microsoft.com/office/drawing/2014/main" val="3608107325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工事件名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○○区○○丁目地先から○○区○○丁目地先間</a:t>
                      </a:r>
                      <a:r>
                        <a:rPr kumimoji="1" lang="zh-TW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配水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〇</a:t>
                      </a:r>
                      <a:r>
                        <a:rPr kumimoji="1" lang="zh-TW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管</a:t>
                      </a:r>
                      <a:r>
                        <a:rPr kumimoji="1" lang="en-US" altLang="zh-TW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(○○mm</a:t>
                      </a:r>
                      <a:r>
                        <a:rPr kumimoji="1" lang="zh-TW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）布設替工事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8502936"/>
                  </a:ext>
                </a:extLst>
              </a:tr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応募者情報</a:t>
                      </a:r>
                      <a:endParaRPr kumimoji="1" lang="en-US" altLang="ja-JP" sz="1100" baseline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（社名・部署）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</a:t>
                      </a:r>
                      <a:r>
                        <a:rPr kumimoji="1" lang="zh-TW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建設株式会社　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1410137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監督部署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○○所（部）</a:t>
                      </a:r>
                      <a:r>
                        <a:rPr kumimoji="1" lang="ja-JP" altLang="en-US" sz="11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○○課 ○○担当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4788607"/>
                  </a:ext>
                </a:extLst>
              </a:tr>
              <a:tr h="28800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工事概要</a:t>
                      </a:r>
                    </a:p>
                  </a:txBody>
                  <a:tcPr marL="45720" marR="45720"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施工場所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○○区○○丁目地先から○○区○○丁目地先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762898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　　期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令和〇年〇月〇日から令和〇年〇月〇日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8431835"/>
                  </a:ext>
                </a:extLst>
              </a:tr>
              <a:tr h="54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工事内容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本工事は、○○を○○する工事です。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6751259"/>
                  </a:ext>
                </a:extLst>
              </a:tr>
              <a:tr h="648000"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現場特性・</a:t>
                      </a:r>
                      <a:endParaRPr kumimoji="1" lang="en-US" altLang="ja-JP" sz="1100" baseline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aseline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施工環境</a:t>
                      </a: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道路・交通状況、住民意識、街並み等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036747"/>
                  </a:ext>
                </a:extLst>
              </a:tr>
            </a:tbl>
          </a:graphicData>
        </a:graphic>
      </p:graphicFrame>
      <p:sp>
        <p:nvSpPr>
          <p:cNvPr id="77" name="角丸四角形 76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SpPr/>
          <p:nvPr/>
        </p:nvSpPr>
        <p:spPr>
          <a:xfrm>
            <a:off x="8058150" y="470031"/>
            <a:ext cx="4600575" cy="3001188"/>
          </a:xfrm>
          <a:prstGeom prst="roundRect">
            <a:avLst>
              <a:gd name="adj" fmla="val 3590"/>
            </a:avLst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ja-JP" altLang="en-US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8" name="テキスト ボックス 59">
            <a:extLst>
              <a:ext uri="{FF2B5EF4-FFF2-40B4-BE49-F238E27FC236}">
                <a16:creationId xmlns:a16="http://schemas.microsoft.com/office/drawing/2014/main" id="{00000000-0008-0000-0000-00003C000000}"/>
              </a:ext>
            </a:extLst>
          </p:cNvPr>
          <p:cNvSpPr txBox="1"/>
          <p:nvPr/>
        </p:nvSpPr>
        <p:spPr>
          <a:xfrm>
            <a:off x="8171656" y="589004"/>
            <a:ext cx="605689" cy="272062"/>
          </a:xfrm>
          <a:prstGeom prst="rect">
            <a:avLst/>
          </a:prstGeom>
          <a:solidFill>
            <a:schemeClr val="bg1"/>
          </a:solidFill>
          <a:ln w="12700" cap="sq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案内図</a:t>
            </a:r>
          </a:p>
        </p:txBody>
      </p:sp>
      <p:sp>
        <p:nvSpPr>
          <p:cNvPr id="79" name="角丸四角形 78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SpPr/>
          <p:nvPr/>
        </p:nvSpPr>
        <p:spPr>
          <a:xfrm>
            <a:off x="85272" y="5792787"/>
            <a:ext cx="6192000" cy="3619594"/>
          </a:xfrm>
          <a:prstGeom prst="roundRect">
            <a:avLst>
              <a:gd name="adj" fmla="val 3590"/>
            </a:avLst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ja-JP" altLang="en-US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0" name="角丸四角形 79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SpPr/>
          <p:nvPr/>
        </p:nvSpPr>
        <p:spPr>
          <a:xfrm>
            <a:off x="6466725" y="3675865"/>
            <a:ext cx="6192000" cy="5736516"/>
          </a:xfrm>
          <a:prstGeom prst="roundRect">
            <a:avLst>
              <a:gd name="adj" fmla="val 3590"/>
            </a:avLst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n-US" altLang="ja-JP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ja-JP" altLang="en-US" sz="11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81" name="表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657800"/>
              </p:ext>
            </p:extLst>
          </p:nvPr>
        </p:nvGraphicFramePr>
        <p:xfrm>
          <a:off x="263249" y="3851186"/>
          <a:ext cx="5836043" cy="2590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836043">
                  <a:extLst>
                    <a:ext uri="{9D8B030D-6E8A-4147-A177-3AD203B41FA5}">
                      <a16:colId xmlns:a16="http://schemas.microsoft.com/office/drawing/2014/main" val="1536861891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5246683"/>
                  </a:ext>
                </a:extLst>
              </a:tr>
            </a:tbl>
          </a:graphicData>
        </a:graphic>
      </p:graphicFrame>
      <p:graphicFrame>
        <p:nvGraphicFramePr>
          <p:cNvPr id="82" name="表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404993"/>
              </p:ext>
            </p:extLst>
          </p:nvPr>
        </p:nvGraphicFramePr>
        <p:xfrm>
          <a:off x="263250" y="4519315"/>
          <a:ext cx="5836043" cy="87966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00043">
                  <a:extLst>
                    <a:ext uri="{9D8B030D-6E8A-4147-A177-3AD203B41FA5}">
                      <a16:colId xmlns:a16="http://schemas.microsoft.com/office/drawing/2014/main" val="2076375721"/>
                    </a:ext>
                  </a:extLst>
                </a:gridCol>
                <a:gridCol w="5436000">
                  <a:extLst>
                    <a:ext uri="{9D8B030D-6E8A-4147-A177-3AD203B41FA5}">
                      <a16:colId xmlns:a16="http://schemas.microsoft.com/office/drawing/2014/main" val="1536861891"/>
                    </a:ext>
                  </a:extLst>
                </a:gridCol>
              </a:tblGrid>
              <a:tr h="293221"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① 安全・円滑な工事の施工に当たっての適切な住民対応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7537801"/>
                  </a:ext>
                </a:extLst>
              </a:tr>
              <a:tr h="293221"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 地域住民が理解しやすい工事の目的及び内容並びに水道事業のＰＲ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1219345"/>
                  </a:ext>
                </a:extLst>
              </a:tr>
              <a:tr h="293221">
                <a:tc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③ 地域に配慮した積極的な環境対策、現場環境の整備等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1110858"/>
                  </a:ext>
                </a:extLst>
              </a:tr>
            </a:tbl>
          </a:graphicData>
        </a:graphic>
      </p:graphicFrame>
      <p:sp>
        <p:nvSpPr>
          <p:cNvPr id="83" name="正方形/長方形 82"/>
          <p:cNvSpPr/>
          <p:nvPr/>
        </p:nvSpPr>
        <p:spPr>
          <a:xfrm>
            <a:off x="85344" y="4217299"/>
            <a:ext cx="32624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取組項目（該当する項目に○をつける）</a:t>
            </a:r>
            <a:endParaRPr lang="ja-JP" altLang="en-US" sz="12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85344" y="3579033"/>
            <a:ext cx="14157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取組タイトル</a:t>
            </a:r>
            <a:endParaRPr lang="ja-JP" altLang="en-US" sz="12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85344" y="5504305"/>
            <a:ext cx="110799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取組内容</a:t>
            </a:r>
            <a:endParaRPr lang="ja-JP" altLang="en-US" sz="12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86" name="表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744319"/>
              </p:ext>
            </p:extLst>
          </p:nvPr>
        </p:nvGraphicFramePr>
        <p:xfrm>
          <a:off x="263249" y="5886631"/>
          <a:ext cx="5836043" cy="3474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36043">
                  <a:extLst>
                    <a:ext uri="{9D8B030D-6E8A-4147-A177-3AD203B41FA5}">
                      <a16:colId xmlns:a16="http://schemas.microsoft.com/office/drawing/2014/main" val="561654652"/>
                    </a:ext>
                  </a:extLst>
                </a:gridCol>
              </a:tblGrid>
              <a:tr h="347469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誰を対象にした取組か、どのような苦労や効果があったか、反響はどうであったかなどを記入してください。</a:t>
                      </a:r>
                      <a:endParaRPr lang="en-US" altLang="ja-JP" sz="1100" u="none" strike="noStrike" dirty="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 fontAlgn="ctr"/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80607"/>
                  </a:ext>
                </a:extLst>
              </a:tr>
            </a:tbl>
          </a:graphicData>
        </a:graphic>
      </p:graphicFrame>
      <p:sp>
        <p:nvSpPr>
          <p:cNvPr id="87" name="正方形/長方形 86"/>
          <p:cNvSpPr/>
          <p:nvPr/>
        </p:nvSpPr>
        <p:spPr>
          <a:xfrm>
            <a:off x="6613149" y="3814710"/>
            <a:ext cx="37112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※取組内容が分かる写真・図などを添付してください。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2473384" y="6128624"/>
            <a:ext cx="8412780" cy="1972377"/>
            <a:chOff x="2473384" y="6128624"/>
            <a:chExt cx="8412780" cy="1972377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2473384" y="7270004"/>
              <a:ext cx="141577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4800" dirty="0">
                  <a:solidFill>
                    <a:schemeClr val="bg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文章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8239286" y="6128624"/>
              <a:ext cx="264687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4800" dirty="0">
                  <a:solidFill>
                    <a:schemeClr val="bg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図・写真</a:t>
              </a: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79389" y="8899661"/>
            <a:ext cx="128187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  <a:latin typeface="+mn-ea"/>
              </a:rPr>
              <a:t>※１　文字・写真の大きさなどは適宜調整して下さい。　　</a:t>
            </a:r>
            <a:endParaRPr lang="en-US" altLang="ja-JP" sz="1200" b="1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+mn-ea"/>
              </a:rPr>
              <a:t>※２　原則１枚に収めていただき、配布物等の参考書類は別途添付して下さい。　　</a:t>
            </a:r>
            <a:endParaRPr lang="en-US" altLang="ja-JP" sz="1200" b="1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183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420</TotalTime>
  <Words>256</Words>
  <Application>Microsoft Office PowerPoint</Application>
  <PresentationFormat>A3 297x420 mm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袴谷 一成</dc:creator>
  <cp:lastModifiedBy>岡田 大吾</cp:lastModifiedBy>
  <cp:revision>22</cp:revision>
  <cp:lastPrinted>2023-07-31T04:10:03Z</cp:lastPrinted>
  <dcterms:created xsi:type="dcterms:W3CDTF">2023-07-20T06:44:13Z</dcterms:created>
  <dcterms:modified xsi:type="dcterms:W3CDTF">2025-07-10T10:30:37Z</dcterms:modified>
</cp:coreProperties>
</file>