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12801600" cy="9601200" type="A3"/>
  <p:notesSz cx="9866313" cy="142954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168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275138" cy="71596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588000" y="0"/>
            <a:ext cx="4276725" cy="715963"/>
          </a:xfrm>
          <a:prstGeom prst="rect">
            <a:avLst/>
          </a:prstGeom>
        </p:spPr>
        <p:txBody>
          <a:bodyPr vert="horz" lIns="91440" tIns="45720" rIns="91440" bIns="45720" rtlCol="0"/>
          <a:lstStyle>
            <a:lvl1pPr algn="r">
              <a:defRPr sz="1200"/>
            </a:lvl1pPr>
          </a:lstStyle>
          <a:p>
            <a:fld id="{37323656-3EF1-486F-809F-2D87DF93E462}" type="datetimeFigureOut">
              <a:rPr kumimoji="1" lang="ja-JP" altLang="en-US" smtClean="0"/>
              <a:t>2026/7/14</a:t>
            </a:fld>
            <a:endParaRPr kumimoji="1" lang="ja-JP" altLang="en-US"/>
          </a:p>
        </p:txBody>
      </p:sp>
      <p:sp>
        <p:nvSpPr>
          <p:cNvPr id="4" name="スライド イメージ プレースホルダー 3"/>
          <p:cNvSpPr>
            <a:spLocks noGrp="1" noRot="1" noChangeAspect="1"/>
          </p:cNvSpPr>
          <p:nvPr>
            <p:ph type="sldImg" idx="2"/>
          </p:nvPr>
        </p:nvSpPr>
        <p:spPr>
          <a:xfrm>
            <a:off x="1717675" y="1787525"/>
            <a:ext cx="6432550" cy="482441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87425" y="6880225"/>
            <a:ext cx="7893050" cy="562768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13579475"/>
            <a:ext cx="4275138" cy="715963"/>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588000" y="13579475"/>
            <a:ext cx="4276725" cy="715963"/>
          </a:xfrm>
          <a:prstGeom prst="rect">
            <a:avLst/>
          </a:prstGeom>
        </p:spPr>
        <p:txBody>
          <a:bodyPr vert="horz" lIns="91440" tIns="45720" rIns="91440" bIns="45720" rtlCol="0" anchor="b"/>
          <a:lstStyle>
            <a:lvl1pPr algn="r">
              <a:defRPr sz="1200"/>
            </a:lvl1pPr>
          </a:lstStyle>
          <a:p>
            <a:fld id="{E98CEE7F-E4F8-40E4-BFF4-8005131B9AE8}" type="slidenum">
              <a:rPr kumimoji="1" lang="ja-JP" altLang="en-US" smtClean="0"/>
              <a:t>‹#›</a:t>
            </a:fld>
            <a:endParaRPr kumimoji="1" lang="ja-JP" altLang="en-US"/>
          </a:p>
        </p:txBody>
      </p:sp>
    </p:spTree>
    <p:extLst>
      <p:ext uri="{BB962C8B-B14F-4D97-AF65-F5344CB8AC3E}">
        <p14:creationId xmlns:p14="http://schemas.microsoft.com/office/powerpoint/2010/main" val="407409079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E98CEE7F-E4F8-40E4-BFF4-8005131B9AE8}" type="slidenum">
              <a:rPr kumimoji="1" lang="ja-JP" altLang="en-US" smtClean="0"/>
              <a:t>1</a:t>
            </a:fld>
            <a:endParaRPr kumimoji="1" lang="ja-JP" altLang="en-US"/>
          </a:p>
        </p:txBody>
      </p:sp>
    </p:spTree>
    <p:extLst>
      <p:ext uri="{BB962C8B-B14F-4D97-AF65-F5344CB8AC3E}">
        <p14:creationId xmlns:p14="http://schemas.microsoft.com/office/powerpoint/2010/main" val="1846199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3F9420E-EE80-4C30-992E-ED90D4E0DC86}" type="datetimeFigureOut">
              <a:rPr kumimoji="1" lang="ja-JP" altLang="en-US" smtClean="0"/>
              <a:t>2026/7/14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43FC2AC-4E38-44D7-A98C-EAABD2A6690C}" type="slidenum">
              <a:rPr kumimoji="1" lang="ja-JP" altLang="en-US" smtClean="0"/>
              <a:t>‹#›</a:t>
            </a:fld>
            <a:endParaRPr kumimoji="1" lang="ja-JP" altLang="en-US"/>
          </a:p>
        </p:txBody>
      </p:sp>
    </p:spTree>
    <p:extLst>
      <p:ext uri="{BB962C8B-B14F-4D97-AF65-F5344CB8AC3E}">
        <p14:creationId xmlns:p14="http://schemas.microsoft.com/office/powerpoint/2010/main" val="3559427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3F9420E-EE80-4C30-992E-ED90D4E0DC86}" type="datetimeFigureOut">
              <a:rPr kumimoji="1" lang="ja-JP" altLang="en-US" smtClean="0"/>
              <a:t>2026/7/14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43FC2AC-4E38-44D7-A98C-EAABD2A6690C}" type="slidenum">
              <a:rPr kumimoji="1" lang="ja-JP" altLang="en-US" smtClean="0"/>
              <a:t>‹#›</a:t>
            </a:fld>
            <a:endParaRPr kumimoji="1" lang="ja-JP" altLang="en-US"/>
          </a:p>
        </p:txBody>
      </p:sp>
    </p:spTree>
    <p:extLst>
      <p:ext uri="{BB962C8B-B14F-4D97-AF65-F5344CB8AC3E}">
        <p14:creationId xmlns:p14="http://schemas.microsoft.com/office/powerpoint/2010/main" val="2502316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3F9420E-EE80-4C30-992E-ED90D4E0DC86}" type="datetimeFigureOut">
              <a:rPr kumimoji="1" lang="ja-JP" altLang="en-US" smtClean="0"/>
              <a:t>2026/7/14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43FC2AC-4E38-44D7-A98C-EAABD2A6690C}" type="slidenum">
              <a:rPr kumimoji="1" lang="ja-JP" altLang="en-US" smtClean="0"/>
              <a:t>‹#›</a:t>
            </a:fld>
            <a:endParaRPr kumimoji="1" lang="ja-JP" altLang="en-US"/>
          </a:p>
        </p:txBody>
      </p:sp>
    </p:spTree>
    <p:extLst>
      <p:ext uri="{BB962C8B-B14F-4D97-AF65-F5344CB8AC3E}">
        <p14:creationId xmlns:p14="http://schemas.microsoft.com/office/powerpoint/2010/main" val="677097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3F9420E-EE80-4C30-992E-ED90D4E0DC86}" type="datetimeFigureOut">
              <a:rPr kumimoji="1" lang="ja-JP" altLang="en-US" smtClean="0"/>
              <a:t>2026/7/14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43FC2AC-4E38-44D7-A98C-EAABD2A6690C}" type="slidenum">
              <a:rPr kumimoji="1" lang="ja-JP" altLang="en-US" smtClean="0"/>
              <a:t>‹#›</a:t>
            </a:fld>
            <a:endParaRPr kumimoji="1" lang="ja-JP" altLang="en-US"/>
          </a:p>
        </p:txBody>
      </p:sp>
    </p:spTree>
    <p:extLst>
      <p:ext uri="{BB962C8B-B14F-4D97-AF65-F5344CB8AC3E}">
        <p14:creationId xmlns:p14="http://schemas.microsoft.com/office/powerpoint/2010/main" val="1282384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3F9420E-EE80-4C30-992E-ED90D4E0DC86}" type="datetimeFigureOut">
              <a:rPr kumimoji="1" lang="ja-JP" altLang="en-US" smtClean="0"/>
              <a:t>2026/7/14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43FC2AC-4E38-44D7-A98C-EAABD2A6690C}" type="slidenum">
              <a:rPr kumimoji="1" lang="ja-JP" altLang="en-US" smtClean="0"/>
              <a:t>‹#›</a:t>
            </a:fld>
            <a:endParaRPr kumimoji="1" lang="ja-JP" altLang="en-US"/>
          </a:p>
        </p:txBody>
      </p:sp>
    </p:spTree>
    <p:extLst>
      <p:ext uri="{BB962C8B-B14F-4D97-AF65-F5344CB8AC3E}">
        <p14:creationId xmlns:p14="http://schemas.microsoft.com/office/powerpoint/2010/main" val="2287263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3F9420E-EE80-4C30-992E-ED90D4E0DC86}" type="datetimeFigureOut">
              <a:rPr kumimoji="1" lang="ja-JP" altLang="en-US" smtClean="0"/>
              <a:t>2026/7/14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43FC2AC-4E38-44D7-A98C-EAABD2A6690C}" type="slidenum">
              <a:rPr kumimoji="1" lang="ja-JP" altLang="en-US" smtClean="0"/>
              <a:t>‹#›</a:t>
            </a:fld>
            <a:endParaRPr kumimoji="1" lang="ja-JP" altLang="en-US"/>
          </a:p>
        </p:txBody>
      </p:sp>
    </p:spTree>
    <p:extLst>
      <p:ext uri="{BB962C8B-B14F-4D97-AF65-F5344CB8AC3E}">
        <p14:creationId xmlns:p14="http://schemas.microsoft.com/office/powerpoint/2010/main" val="3951432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07105"/>
            <a:ext cx="5415676"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1" y="3507105"/>
            <a:ext cx="5442347"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3F9420E-EE80-4C30-992E-ED90D4E0DC86}" type="datetimeFigureOut">
              <a:rPr kumimoji="1" lang="ja-JP" altLang="en-US" smtClean="0"/>
              <a:t>2026/7/14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43FC2AC-4E38-44D7-A98C-EAABD2A6690C}" type="slidenum">
              <a:rPr kumimoji="1" lang="ja-JP" altLang="en-US" smtClean="0"/>
              <a:t>‹#›</a:t>
            </a:fld>
            <a:endParaRPr kumimoji="1" lang="ja-JP" altLang="en-US"/>
          </a:p>
        </p:txBody>
      </p:sp>
    </p:spTree>
    <p:extLst>
      <p:ext uri="{BB962C8B-B14F-4D97-AF65-F5344CB8AC3E}">
        <p14:creationId xmlns:p14="http://schemas.microsoft.com/office/powerpoint/2010/main" val="2093149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3F9420E-EE80-4C30-992E-ED90D4E0DC86}" type="datetimeFigureOut">
              <a:rPr kumimoji="1" lang="ja-JP" altLang="en-US" smtClean="0"/>
              <a:t>2026/7/14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43FC2AC-4E38-44D7-A98C-EAABD2A6690C}" type="slidenum">
              <a:rPr kumimoji="1" lang="ja-JP" altLang="en-US" smtClean="0"/>
              <a:t>‹#›</a:t>
            </a:fld>
            <a:endParaRPr kumimoji="1" lang="ja-JP" altLang="en-US"/>
          </a:p>
        </p:txBody>
      </p:sp>
    </p:spTree>
    <p:extLst>
      <p:ext uri="{BB962C8B-B14F-4D97-AF65-F5344CB8AC3E}">
        <p14:creationId xmlns:p14="http://schemas.microsoft.com/office/powerpoint/2010/main" val="451612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F9420E-EE80-4C30-992E-ED90D4E0DC86}" type="datetimeFigureOut">
              <a:rPr kumimoji="1" lang="ja-JP" altLang="en-US" smtClean="0"/>
              <a:t>2026/7/14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43FC2AC-4E38-44D7-A98C-EAABD2A6690C}" type="slidenum">
              <a:rPr kumimoji="1" lang="ja-JP" altLang="en-US" smtClean="0"/>
              <a:t>‹#›</a:t>
            </a:fld>
            <a:endParaRPr kumimoji="1" lang="ja-JP" altLang="en-US"/>
          </a:p>
        </p:txBody>
      </p:sp>
    </p:spTree>
    <p:extLst>
      <p:ext uri="{BB962C8B-B14F-4D97-AF65-F5344CB8AC3E}">
        <p14:creationId xmlns:p14="http://schemas.microsoft.com/office/powerpoint/2010/main" val="3761337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3F9420E-EE80-4C30-992E-ED90D4E0DC86}" type="datetimeFigureOut">
              <a:rPr kumimoji="1" lang="ja-JP" altLang="en-US" smtClean="0"/>
              <a:t>2026/7/14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43FC2AC-4E38-44D7-A98C-EAABD2A6690C}" type="slidenum">
              <a:rPr kumimoji="1" lang="ja-JP" altLang="en-US" smtClean="0"/>
              <a:t>‹#›</a:t>
            </a:fld>
            <a:endParaRPr kumimoji="1" lang="ja-JP" altLang="en-US"/>
          </a:p>
        </p:txBody>
      </p:sp>
    </p:spTree>
    <p:extLst>
      <p:ext uri="{BB962C8B-B14F-4D97-AF65-F5344CB8AC3E}">
        <p14:creationId xmlns:p14="http://schemas.microsoft.com/office/powerpoint/2010/main" val="608493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図を追加</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3F9420E-EE80-4C30-992E-ED90D4E0DC86}" type="datetimeFigureOut">
              <a:rPr kumimoji="1" lang="ja-JP" altLang="en-US" smtClean="0"/>
              <a:t>2026/7/14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43FC2AC-4E38-44D7-A98C-EAABD2A6690C}" type="slidenum">
              <a:rPr kumimoji="1" lang="ja-JP" altLang="en-US" smtClean="0"/>
              <a:t>‹#›</a:t>
            </a:fld>
            <a:endParaRPr kumimoji="1" lang="ja-JP" altLang="en-US"/>
          </a:p>
        </p:txBody>
      </p:sp>
    </p:spTree>
    <p:extLst>
      <p:ext uri="{BB962C8B-B14F-4D97-AF65-F5344CB8AC3E}">
        <p14:creationId xmlns:p14="http://schemas.microsoft.com/office/powerpoint/2010/main" val="2969029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F3F9420E-EE80-4C30-992E-ED90D4E0DC86}" type="datetimeFigureOut">
              <a:rPr kumimoji="1" lang="ja-JP" altLang="en-US" smtClean="0"/>
              <a:t>2026/7/14</a:t>
            </a:fld>
            <a:endParaRPr kumimoji="1" lang="ja-JP" altLang="en-US"/>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C43FC2AC-4E38-44D7-A98C-EAABD2A6690C}" type="slidenum">
              <a:rPr kumimoji="1" lang="ja-JP" altLang="en-US" smtClean="0"/>
              <a:t>‹#›</a:t>
            </a:fld>
            <a:endParaRPr kumimoji="1" lang="ja-JP" altLang="en-US"/>
          </a:p>
        </p:txBody>
      </p:sp>
    </p:spTree>
    <p:extLst>
      <p:ext uri="{BB962C8B-B14F-4D97-AF65-F5344CB8AC3E}">
        <p14:creationId xmlns:p14="http://schemas.microsoft.com/office/powerpoint/2010/main" val="30253772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71449" y="41090"/>
            <a:ext cx="12397921" cy="369332"/>
          </a:xfrm>
          <a:prstGeom prst="rect">
            <a:avLst/>
          </a:prstGeom>
        </p:spPr>
        <p:txBody>
          <a:bodyPr wrap="square">
            <a:spAutoFit/>
          </a:bodyPr>
          <a:lstStyle/>
          <a:p>
            <a:pPr algn="ctr"/>
            <a:r>
              <a:rPr lang="ja-JP" altLang="en-US" dirty="0">
                <a:latin typeface="ＭＳ ゴシック" panose="020B0609070205080204" pitchFamily="49" charset="-128"/>
                <a:ea typeface="ＭＳ ゴシック" panose="020B0609070205080204" pitchFamily="49" charset="-128"/>
              </a:rPr>
              <a:t>令和８年度東京都水道局</a:t>
            </a:r>
            <a:r>
              <a:rPr lang="ja-JP" altLang="en-US">
                <a:latin typeface="ＭＳ ゴシック" panose="020B0609070205080204" pitchFamily="49" charset="-128"/>
                <a:ea typeface="ＭＳ ゴシック" panose="020B0609070205080204" pitchFamily="49" charset="-128"/>
              </a:rPr>
              <a:t>水道工事イメージアップコンクール　</a:t>
            </a:r>
            <a:r>
              <a:rPr lang="ja-JP" altLang="en-US" dirty="0">
                <a:latin typeface="ＭＳ ゴシック" panose="020B0609070205080204" pitchFamily="49" charset="-128"/>
                <a:ea typeface="ＭＳ ゴシック" panose="020B0609070205080204" pitchFamily="49" charset="-128"/>
              </a:rPr>
              <a:t>部門別　取組内容説明書</a:t>
            </a:r>
          </a:p>
        </p:txBody>
      </p:sp>
      <p:graphicFrame>
        <p:nvGraphicFramePr>
          <p:cNvPr id="6" name="表 5"/>
          <p:cNvGraphicFramePr>
            <a:graphicFrameLocks noGrp="1"/>
          </p:cNvGraphicFramePr>
          <p:nvPr>
            <p:extLst>
              <p:ext uri="{D42A27DB-BD31-4B8C-83A1-F6EECF244321}">
                <p14:modId xmlns:p14="http://schemas.microsoft.com/office/powerpoint/2010/main" val="1663934948"/>
              </p:ext>
            </p:extLst>
          </p:nvPr>
        </p:nvGraphicFramePr>
        <p:xfrm>
          <a:off x="79389" y="470030"/>
          <a:ext cx="7770635" cy="3276000"/>
        </p:xfrm>
        <a:graphic>
          <a:graphicData uri="http://schemas.openxmlformats.org/drawingml/2006/table">
            <a:tbl>
              <a:tblPr firstRow="1" bandRow="1">
                <a:tableStyleId>{5940675A-B579-460E-94D1-54222C63F5DA}</a:tableStyleId>
              </a:tblPr>
              <a:tblGrid>
                <a:gridCol w="454885">
                  <a:extLst>
                    <a:ext uri="{9D8B030D-6E8A-4147-A177-3AD203B41FA5}">
                      <a16:colId xmlns:a16="http://schemas.microsoft.com/office/drawing/2014/main" val="4285720659"/>
                    </a:ext>
                  </a:extLst>
                </a:gridCol>
                <a:gridCol w="979750">
                  <a:extLst>
                    <a:ext uri="{9D8B030D-6E8A-4147-A177-3AD203B41FA5}">
                      <a16:colId xmlns:a16="http://schemas.microsoft.com/office/drawing/2014/main" val="4189300351"/>
                    </a:ext>
                  </a:extLst>
                </a:gridCol>
                <a:gridCol w="6336000">
                  <a:extLst>
                    <a:ext uri="{9D8B030D-6E8A-4147-A177-3AD203B41FA5}">
                      <a16:colId xmlns:a16="http://schemas.microsoft.com/office/drawing/2014/main" val="3608107325"/>
                    </a:ext>
                  </a:extLst>
                </a:gridCol>
              </a:tblGrid>
              <a:tr h="468000">
                <a:tc gridSpan="2">
                  <a:txBody>
                    <a:bodyPr/>
                    <a:lstStyle/>
                    <a:p>
                      <a:pPr algn="ctr"/>
                      <a:r>
                        <a:rPr kumimoji="1" lang="ja-JP" altLang="en-US" sz="1100" baseline="0" dirty="0">
                          <a:latin typeface="ＭＳ ゴシック" panose="020B0609070205080204" pitchFamily="49" charset="-128"/>
                          <a:ea typeface="ＭＳ ゴシック" panose="020B0609070205080204" pitchFamily="49" charset="-128"/>
                        </a:rPr>
                        <a:t>工事件名</a:t>
                      </a:r>
                    </a:p>
                  </a:txBody>
                  <a:tcPr marL="45720" marR="45720" anchor="ctr"/>
                </a:tc>
                <a:tc hMerge="1">
                  <a:txBody>
                    <a:bodyPr/>
                    <a:lstStyle/>
                    <a:p>
                      <a:pPr algn="ctr"/>
                      <a:endParaRPr kumimoji="1" lang="ja-JP" altLang="en-US" sz="1100" baseline="0" dirty="0"/>
                    </a:p>
                  </a:txBody>
                  <a:tcPr anchor="ctr"/>
                </a:tc>
                <a:tc>
                  <a:txBody>
                    <a:bodyPr/>
                    <a:lstStyle/>
                    <a:p>
                      <a:r>
                        <a:rPr kumimoji="1" lang="ja-JP" altLang="en-US" sz="1100" dirty="0">
                          <a:latin typeface="ＭＳ ゴシック" panose="020B0609070205080204" pitchFamily="49" charset="-128"/>
                          <a:ea typeface="ＭＳ ゴシック" panose="020B0609070205080204" pitchFamily="49" charset="-128"/>
                        </a:rPr>
                        <a:t>○○区○○丁目地先から○○区○○丁目地先間</a:t>
                      </a:r>
                      <a:r>
                        <a:rPr kumimoji="1" lang="zh-TW" altLang="en-US" sz="1100" dirty="0">
                          <a:latin typeface="ＭＳ ゴシック" panose="020B0609070205080204" pitchFamily="49" charset="-128"/>
                          <a:ea typeface="ＭＳ ゴシック" panose="020B0609070205080204" pitchFamily="49" charset="-128"/>
                        </a:rPr>
                        <a:t>配水</a:t>
                      </a:r>
                      <a:r>
                        <a:rPr kumimoji="1" lang="ja-JP" altLang="en-US" sz="1100" dirty="0">
                          <a:latin typeface="ＭＳ ゴシック" panose="020B0609070205080204" pitchFamily="49" charset="-128"/>
                          <a:ea typeface="ＭＳ ゴシック" panose="020B0609070205080204" pitchFamily="49" charset="-128"/>
                        </a:rPr>
                        <a:t>○</a:t>
                      </a:r>
                      <a:r>
                        <a:rPr kumimoji="1" lang="zh-TW" altLang="en-US" sz="1100" dirty="0">
                          <a:latin typeface="ＭＳ ゴシック" panose="020B0609070205080204" pitchFamily="49" charset="-128"/>
                          <a:ea typeface="ＭＳ ゴシック" panose="020B0609070205080204" pitchFamily="49" charset="-128"/>
                        </a:rPr>
                        <a:t>管</a:t>
                      </a:r>
                      <a:r>
                        <a:rPr kumimoji="1" lang="en-US" altLang="zh-TW" sz="1100" dirty="0">
                          <a:latin typeface="ＭＳ ゴシック" panose="020B0609070205080204" pitchFamily="49" charset="-128"/>
                          <a:ea typeface="ＭＳ ゴシック" panose="020B0609070205080204" pitchFamily="49" charset="-128"/>
                        </a:rPr>
                        <a:t>(○○mm</a:t>
                      </a:r>
                      <a:r>
                        <a:rPr kumimoji="1" lang="zh-TW" altLang="en-US" sz="1100" dirty="0">
                          <a:latin typeface="ＭＳ ゴシック" panose="020B0609070205080204" pitchFamily="49" charset="-128"/>
                          <a:ea typeface="ＭＳ ゴシック" panose="020B0609070205080204" pitchFamily="49" charset="-128"/>
                        </a:rPr>
                        <a:t>）布設替工事</a:t>
                      </a:r>
                      <a:endParaRPr kumimoji="1" lang="ja-JP" altLang="en-US" sz="1100" dirty="0">
                        <a:latin typeface="ＭＳ ゴシック" panose="020B0609070205080204" pitchFamily="49" charset="-128"/>
                        <a:ea typeface="ＭＳ ゴシック" panose="020B0609070205080204" pitchFamily="49" charset="-128"/>
                      </a:endParaRPr>
                    </a:p>
                  </a:txBody>
                  <a:tcPr anchor="ctr"/>
                </a:tc>
                <a:extLst>
                  <a:ext uri="{0D108BD9-81ED-4DB2-BD59-A6C34878D82A}">
                    <a16:rowId xmlns:a16="http://schemas.microsoft.com/office/drawing/2014/main" val="868502936"/>
                  </a:ext>
                </a:extLst>
              </a:tr>
              <a:tr h="288000">
                <a:tc gridSpan="2">
                  <a:txBody>
                    <a:bodyPr/>
                    <a:lstStyle/>
                    <a:p>
                      <a:pPr algn="ctr"/>
                      <a:r>
                        <a:rPr kumimoji="1" lang="ja-JP" altLang="en-US" sz="1100" baseline="0" dirty="0">
                          <a:latin typeface="ＭＳ ゴシック" panose="020B0609070205080204" pitchFamily="49" charset="-128"/>
                          <a:ea typeface="ＭＳ ゴシック" panose="020B0609070205080204" pitchFamily="49" charset="-128"/>
                        </a:rPr>
                        <a:t>部　　門</a:t>
                      </a:r>
                    </a:p>
                  </a:txBody>
                  <a:tcPr marL="45720" marR="45720" anchor="ctr"/>
                </a:tc>
                <a:tc hMerge="1">
                  <a:txBody>
                    <a:bodyPr/>
                    <a:lstStyle/>
                    <a:p>
                      <a:pPr algn="ctr"/>
                      <a:endParaRPr kumimoji="1" lang="ja-JP" altLang="en-US" sz="1100" baseline="0" dirty="0"/>
                    </a:p>
                  </a:txBody>
                  <a:tcPr anchor="ctr"/>
                </a:tc>
                <a:tc>
                  <a:txBody>
                    <a:bodyPr/>
                    <a:lstStyle/>
                    <a:p>
                      <a:r>
                        <a:rPr kumimoji="1" lang="ja-JP" altLang="en-US" sz="1100" dirty="0">
                          <a:latin typeface="ＭＳ ゴシック" panose="020B0609070205080204" pitchFamily="49" charset="-128"/>
                          <a:ea typeface="ＭＳ ゴシック" panose="020B0609070205080204" pitchFamily="49" charset="-128"/>
                        </a:rPr>
                        <a:t>○○○・○○○部門</a:t>
                      </a:r>
                    </a:p>
                  </a:txBody>
                  <a:tcPr anchor="ctr"/>
                </a:tc>
                <a:extLst>
                  <a:ext uri="{0D108BD9-81ED-4DB2-BD59-A6C34878D82A}">
                    <a16:rowId xmlns:a16="http://schemas.microsoft.com/office/drawing/2014/main" val="1341290975"/>
                  </a:ext>
                </a:extLst>
              </a:tr>
              <a:tr h="468000">
                <a:tc gridSpan="2">
                  <a:txBody>
                    <a:bodyPr/>
                    <a:lstStyle/>
                    <a:p>
                      <a:pPr algn="ctr"/>
                      <a:r>
                        <a:rPr kumimoji="1" lang="ja-JP" altLang="en-US" sz="1100" baseline="0" dirty="0">
                          <a:latin typeface="ＭＳ ゴシック" panose="020B0609070205080204" pitchFamily="49" charset="-128"/>
                          <a:ea typeface="ＭＳ ゴシック" panose="020B0609070205080204" pitchFamily="49" charset="-128"/>
                        </a:rPr>
                        <a:t>受注者名</a:t>
                      </a:r>
                    </a:p>
                  </a:txBody>
                  <a:tcPr marL="45720" marR="45720" anchor="ctr"/>
                </a:tc>
                <a:tc hMerge="1">
                  <a:txBody>
                    <a:bodyPr/>
                    <a:lstStyle/>
                    <a:p>
                      <a:endParaRPr kumimoji="1" lang="ja-JP" altLang="en-US"/>
                    </a:p>
                  </a:txBody>
                  <a:tcPr/>
                </a:tc>
                <a:tc>
                  <a:txBody>
                    <a:bodyPr/>
                    <a:lstStyle/>
                    <a:p>
                      <a:r>
                        <a:rPr kumimoji="1" lang="ja-JP" altLang="en-US" sz="1100" dirty="0">
                          <a:latin typeface="ＭＳ ゴシック" panose="020B0609070205080204" pitchFamily="49" charset="-128"/>
                          <a:ea typeface="ＭＳ ゴシック" panose="020B0609070205080204" pitchFamily="49" charset="-128"/>
                        </a:rPr>
                        <a:t>○○</a:t>
                      </a:r>
                      <a:r>
                        <a:rPr kumimoji="1" lang="zh-TW" altLang="en-US" sz="1100" dirty="0">
                          <a:latin typeface="ＭＳ ゴシック" panose="020B0609070205080204" pitchFamily="49" charset="-128"/>
                          <a:ea typeface="ＭＳ ゴシック" panose="020B0609070205080204" pitchFamily="49" charset="-128"/>
                        </a:rPr>
                        <a:t>建設株式会社　</a:t>
                      </a:r>
                      <a:endParaRPr kumimoji="1" lang="ja-JP" altLang="en-US" sz="1100" dirty="0">
                        <a:latin typeface="ＭＳ ゴシック" panose="020B0609070205080204" pitchFamily="49" charset="-128"/>
                        <a:ea typeface="ＭＳ ゴシック" panose="020B0609070205080204" pitchFamily="49" charset="-128"/>
                      </a:endParaRPr>
                    </a:p>
                  </a:txBody>
                  <a:tcPr anchor="ctr"/>
                </a:tc>
                <a:extLst>
                  <a:ext uri="{0D108BD9-81ED-4DB2-BD59-A6C34878D82A}">
                    <a16:rowId xmlns:a16="http://schemas.microsoft.com/office/drawing/2014/main" val="2251410137"/>
                  </a:ext>
                </a:extLst>
              </a:tr>
              <a:tr h="288000">
                <a:tc gridSpan="2">
                  <a:txBody>
                    <a:bodyPr/>
                    <a:lstStyle/>
                    <a:p>
                      <a:pPr algn="ctr"/>
                      <a:r>
                        <a:rPr kumimoji="1" lang="ja-JP" altLang="en-US" sz="1100" baseline="0" dirty="0">
                          <a:latin typeface="ＭＳ ゴシック" panose="020B0609070205080204" pitchFamily="49" charset="-128"/>
                          <a:ea typeface="ＭＳ ゴシック" panose="020B0609070205080204" pitchFamily="49" charset="-128"/>
                        </a:rPr>
                        <a:t>監督部署</a:t>
                      </a:r>
                    </a:p>
                  </a:txBody>
                  <a:tcPr marL="45720" marR="45720" anchor="ctr"/>
                </a:tc>
                <a:tc hMerge="1">
                  <a:txBody>
                    <a:bodyPr/>
                    <a:lstStyle/>
                    <a:p>
                      <a:endParaRPr kumimoji="1" lang="ja-JP" altLang="en-US"/>
                    </a:p>
                  </a:txBody>
                  <a:tcPr/>
                </a:tc>
                <a:tc>
                  <a:txBody>
                    <a:bodyPr/>
                    <a:lstStyle/>
                    <a:p>
                      <a:r>
                        <a:rPr kumimoji="1" lang="ja-JP" altLang="en-US" sz="1100" dirty="0">
                          <a:latin typeface="ＭＳ ゴシック" panose="020B0609070205080204" pitchFamily="49" charset="-128"/>
                          <a:ea typeface="ＭＳ ゴシック" panose="020B0609070205080204" pitchFamily="49" charset="-128"/>
                        </a:rPr>
                        <a:t>○○所（部）</a:t>
                      </a:r>
                      <a:r>
                        <a:rPr kumimoji="1" lang="ja-JP" altLang="en-US" sz="1100" baseline="0" dirty="0">
                          <a:latin typeface="ＭＳ ゴシック" panose="020B0609070205080204" pitchFamily="49" charset="-128"/>
                          <a:ea typeface="ＭＳ ゴシック" panose="020B0609070205080204" pitchFamily="49" charset="-128"/>
                        </a:rPr>
                        <a:t> </a:t>
                      </a:r>
                      <a:r>
                        <a:rPr kumimoji="1" lang="ja-JP" altLang="en-US" sz="1100" dirty="0">
                          <a:latin typeface="ＭＳ ゴシック" panose="020B0609070205080204" pitchFamily="49" charset="-128"/>
                          <a:ea typeface="ＭＳ ゴシック" panose="020B0609070205080204" pitchFamily="49" charset="-128"/>
                        </a:rPr>
                        <a:t>○○課 ○○担当</a:t>
                      </a:r>
                    </a:p>
                  </a:txBody>
                  <a:tcPr anchor="ctr"/>
                </a:tc>
                <a:extLst>
                  <a:ext uri="{0D108BD9-81ED-4DB2-BD59-A6C34878D82A}">
                    <a16:rowId xmlns:a16="http://schemas.microsoft.com/office/drawing/2014/main" val="442587339"/>
                  </a:ext>
                </a:extLst>
              </a:tr>
              <a:tr h="288000">
                <a:tc rowSpan="3">
                  <a:txBody>
                    <a:bodyPr/>
                    <a:lstStyle/>
                    <a:p>
                      <a:pPr algn="ctr"/>
                      <a:r>
                        <a:rPr kumimoji="1" lang="ja-JP" altLang="en-US" sz="1100" baseline="0" dirty="0">
                          <a:latin typeface="ＭＳ ゴシック" panose="020B0609070205080204" pitchFamily="49" charset="-128"/>
                          <a:ea typeface="ＭＳ ゴシック" panose="020B0609070205080204" pitchFamily="49" charset="-128"/>
                        </a:rPr>
                        <a:t>工事概要</a:t>
                      </a:r>
                    </a:p>
                  </a:txBody>
                  <a:tcPr marL="45720" marR="45720" vert="eaVert" anchor="ctr"/>
                </a:tc>
                <a:tc>
                  <a:txBody>
                    <a:bodyPr/>
                    <a:lstStyle/>
                    <a:p>
                      <a:pPr algn="ctr"/>
                      <a:r>
                        <a:rPr kumimoji="1" lang="ja-JP" altLang="en-US" sz="1100" baseline="0" dirty="0">
                          <a:latin typeface="ＭＳ ゴシック" panose="020B0609070205080204" pitchFamily="49" charset="-128"/>
                          <a:ea typeface="ＭＳ ゴシック" panose="020B0609070205080204" pitchFamily="49" charset="-128"/>
                        </a:rPr>
                        <a:t>施工場所</a:t>
                      </a:r>
                    </a:p>
                  </a:txBody>
                  <a:tcPr marL="45720" marR="45720" anchor="ctr"/>
                </a:tc>
                <a:tc>
                  <a:txBody>
                    <a:bodyPr/>
                    <a:lstStyle/>
                    <a:p>
                      <a:r>
                        <a:rPr kumimoji="1" lang="ja-JP" altLang="en-US" sz="1100" dirty="0">
                          <a:latin typeface="ＭＳ ゴシック" panose="020B0609070205080204" pitchFamily="49" charset="-128"/>
                          <a:ea typeface="ＭＳ ゴシック" panose="020B0609070205080204" pitchFamily="49" charset="-128"/>
                        </a:rPr>
                        <a:t>○○区○○丁目地先から○○区○○丁目地先</a:t>
                      </a:r>
                    </a:p>
                  </a:txBody>
                  <a:tcPr anchor="ctr"/>
                </a:tc>
                <a:extLst>
                  <a:ext uri="{0D108BD9-81ED-4DB2-BD59-A6C34878D82A}">
                    <a16:rowId xmlns:a16="http://schemas.microsoft.com/office/drawing/2014/main" val="937628980"/>
                  </a:ext>
                </a:extLst>
              </a:tr>
              <a:tr h="288000">
                <a:tc vMerge="1">
                  <a:txBody>
                    <a:bodyPr/>
                    <a:lstStyle/>
                    <a:p>
                      <a:pPr algn="ctr"/>
                      <a:endParaRPr kumimoji="1" lang="ja-JP" altLang="en-US" sz="1100" baseline="0" dirty="0"/>
                    </a:p>
                  </a:txBody>
                  <a:tcPr anchor="ctr"/>
                </a:tc>
                <a:tc>
                  <a:txBody>
                    <a:bodyPr/>
                    <a:lstStyle/>
                    <a:p>
                      <a:pPr algn="ctr"/>
                      <a:r>
                        <a:rPr kumimoji="1" lang="ja-JP" altLang="en-US" sz="1100" baseline="0" dirty="0">
                          <a:latin typeface="ＭＳ ゴシック" panose="020B0609070205080204" pitchFamily="49" charset="-128"/>
                          <a:ea typeface="ＭＳ ゴシック" panose="020B0609070205080204" pitchFamily="49" charset="-128"/>
                        </a:rPr>
                        <a:t>工　　期</a:t>
                      </a:r>
                    </a:p>
                  </a:txBody>
                  <a:tcPr marL="45720" marR="45720" anchor="ctr"/>
                </a:tc>
                <a:tc>
                  <a:txBody>
                    <a:bodyPr/>
                    <a:lstStyle/>
                    <a:p>
                      <a:r>
                        <a:rPr kumimoji="1" lang="ja-JP" altLang="en-US" sz="1100" dirty="0">
                          <a:latin typeface="ＭＳ ゴシック" panose="020B0609070205080204" pitchFamily="49" charset="-128"/>
                          <a:ea typeface="ＭＳ ゴシック" panose="020B0609070205080204" pitchFamily="49" charset="-128"/>
                        </a:rPr>
                        <a:t>令和○年○月○日から令和○年○月○日</a:t>
                      </a:r>
                    </a:p>
                  </a:txBody>
                  <a:tcPr anchor="ctr"/>
                </a:tc>
                <a:extLst>
                  <a:ext uri="{0D108BD9-81ED-4DB2-BD59-A6C34878D82A}">
                    <a16:rowId xmlns:a16="http://schemas.microsoft.com/office/drawing/2014/main" val="3138431835"/>
                  </a:ext>
                </a:extLst>
              </a:tr>
              <a:tr h="540000">
                <a:tc vMerge="1">
                  <a:txBody>
                    <a:bodyPr/>
                    <a:lstStyle/>
                    <a:p>
                      <a:pPr algn="ctr"/>
                      <a:endParaRPr kumimoji="1" lang="ja-JP" altLang="en-US" sz="1100" baseline="0" dirty="0"/>
                    </a:p>
                  </a:txBody>
                  <a:tcPr anchor="ctr"/>
                </a:tc>
                <a:tc>
                  <a:txBody>
                    <a:bodyPr/>
                    <a:lstStyle/>
                    <a:p>
                      <a:pPr algn="ctr"/>
                      <a:r>
                        <a:rPr kumimoji="1" lang="ja-JP" altLang="en-US" sz="1100" baseline="0" dirty="0">
                          <a:latin typeface="ＭＳ ゴシック" panose="020B0609070205080204" pitchFamily="49" charset="-128"/>
                          <a:ea typeface="ＭＳ ゴシック" panose="020B0609070205080204" pitchFamily="49" charset="-128"/>
                        </a:rPr>
                        <a:t>工事内容</a:t>
                      </a:r>
                    </a:p>
                  </a:txBody>
                  <a:tcPr marL="45720" marR="45720" anchor="ctr"/>
                </a:tc>
                <a:tc>
                  <a:txBody>
                    <a:bodyPr/>
                    <a:lstStyle/>
                    <a:p>
                      <a:r>
                        <a:rPr kumimoji="1" lang="ja-JP" altLang="en-US" sz="1100" dirty="0">
                          <a:latin typeface="ＭＳ ゴシック" panose="020B0609070205080204" pitchFamily="49" charset="-128"/>
                          <a:ea typeface="ＭＳ ゴシック" panose="020B0609070205080204" pitchFamily="49" charset="-128"/>
                        </a:rPr>
                        <a:t>本工事は、○○を○○する工事です。</a:t>
                      </a:r>
                    </a:p>
                  </a:txBody>
                  <a:tcPr anchor="ctr"/>
                </a:tc>
                <a:extLst>
                  <a:ext uri="{0D108BD9-81ED-4DB2-BD59-A6C34878D82A}">
                    <a16:rowId xmlns:a16="http://schemas.microsoft.com/office/drawing/2014/main" val="2696751259"/>
                  </a:ext>
                </a:extLst>
              </a:tr>
              <a:tr h="648000">
                <a:tc gridSpan="2">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kumimoji="1" lang="ja-JP" altLang="en-US" sz="1100" baseline="0" dirty="0">
                          <a:latin typeface="ＭＳ ゴシック" panose="020B0609070205080204" pitchFamily="49" charset="-128"/>
                          <a:ea typeface="ＭＳ ゴシック" panose="020B0609070205080204" pitchFamily="49" charset="-128"/>
                        </a:rPr>
                        <a:t>現場特性・</a:t>
                      </a:r>
                      <a:endParaRPr kumimoji="1" lang="en-US" altLang="ja-JP" sz="1100" baseline="0" dirty="0">
                        <a:latin typeface="ＭＳ ゴシック" panose="020B0609070205080204" pitchFamily="49" charset="-128"/>
                        <a:ea typeface="ＭＳ ゴシック" panose="020B0609070205080204" pitchFamily="49" charset="-128"/>
                      </a:endParaRPr>
                    </a:p>
                    <a:p>
                      <a:pPr marL="0" marR="0" lvl="0" indent="0" algn="ctr" defTabSz="1280160" rtl="0" eaLnBrk="1" fontAlgn="auto" latinLnBrk="0" hangingPunct="1">
                        <a:lnSpc>
                          <a:spcPct val="100000"/>
                        </a:lnSpc>
                        <a:spcBef>
                          <a:spcPts val="0"/>
                        </a:spcBef>
                        <a:spcAft>
                          <a:spcPts val="0"/>
                        </a:spcAft>
                        <a:buClrTx/>
                        <a:buSzTx/>
                        <a:buFontTx/>
                        <a:buNone/>
                        <a:tabLst/>
                        <a:defRPr/>
                      </a:pPr>
                      <a:r>
                        <a:rPr kumimoji="1" lang="ja-JP" altLang="en-US" sz="1100" baseline="0" dirty="0">
                          <a:latin typeface="ＭＳ ゴシック" panose="020B0609070205080204" pitchFamily="49" charset="-128"/>
                          <a:ea typeface="ＭＳ ゴシック" panose="020B0609070205080204" pitchFamily="49" charset="-128"/>
                        </a:rPr>
                        <a:t>施工環境</a:t>
                      </a:r>
                    </a:p>
                  </a:txBody>
                  <a:tcPr marL="45720" marR="45720" anchor="ctr"/>
                </a:tc>
                <a:tc hMerge="1">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endParaRPr kumimoji="1" lang="ja-JP" altLang="en-US" sz="1100" baseline="0" dirty="0"/>
                    </a:p>
                  </a:txBody>
                  <a:tcPr anchor="ctr"/>
                </a:tc>
                <a:tc>
                  <a:txBody>
                    <a:bodyPr/>
                    <a:lstStyle/>
                    <a:p>
                      <a:r>
                        <a:rPr kumimoji="1" lang="ja-JP" altLang="en-US" sz="1100" dirty="0">
                          <a:latin typeface="ＭＳ ゴシック" panose="020B0609070205080204" pitchFamily="49" charset="-128"/>
                          <a:ea typeface="ＭＳ ゴシック" panose="020B0609070205080204" pitchFamily="49" charset="-128"/>
                        </a:rPr>
                        <a:t>道路・交通状況、住民意識、街並み等</a:t>
                      </a:r>
                    </a:p>
                  </a:txBody>
                  <a:tcPr/>
                </a:tc>
                <a:extLst>
                  <a:ext uri="{0D108BD9-81ED-4DB2-BD59-A6C34878D82A}">
                    <a16:rowId xmlns:a16="http://schemas.microsoft.com/office/drawing/2014/main" val="549036747"/>
                  </a:ext>
                </a:extLst>
              </a:tr>
            </a:tbl>
          </a:graphicData>
        </a:graphic>
      </p:graphicFrame>
      <p:sp>
        <p:nvSpPr>
          <p:cNvPr id="7" name="角丸四角形 6">
            <a:extLst>
              <a:ext uri="{FF2B5EF4-FFF2-40B4-BE49-F238E27FC236}">
                <a16:creationId xmlns:a16="http://schemas.microsoft.com/office/drawing/2014/main" id="{00000000-0008-0000-0000-000006000000}"/>
              </a:ext>
            </a:extLst>
          </p:cNvPr>
          <p:cNvSpPr/>
          <p:nvPr/>
        </p:nvSpPr>
        <p:spPr>
          <a:xfrm>
            <a:off x="8058150" y="470030"/>
            <a:ext cx="4600575" cy="3275999"/>
          </a:xfrm>
          <a:prstGeom prst="roundRect">
            <a:avLst>
              <a:gd name="adj" fmla="val 3590"/>
            </a:avLst>
          </a:prstGeom>
          <a:ln>
            <a:solidFill>
              <a:schemeClr val="tx1"/>
            </a:solidFill>
          </a:ln>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kumimoji="1" lang="en-US" altLang="ja-JP" sz="1100">
              <a:latin typeface="ＭＳ ゴシック" panose="020B0609070205080204" pitchFamily="49" charset="-128"/>
              <a:ea typeface="ＭＳ ゴシック" panose="020B0609070205080204" pitchFamily="49" charset="-128"/>
            </a:endParaRPr>
          </a:p>
          <a:p>
            <a:pPr algn="ctr"/>
            <a:endParaRPr kumimoji="1" lang="ja-JP" altLang="en-US" sz="1100">
              <a:latin typeface="ＭＳ ゴシック" panose="020B0609070205080204" pitchFamily="49" charset="-128"/>
              <a:ea typeface="ＭＳ ゴシック" panose="020B0609070205080204" pitchFamily="49" charset="-128"/>
            </a:endParaRPr>
          </a:p>
        </p:txBody>
      </p:sp>
      <p:sp>
        <p:nvSpPr>
          <p:cNvPr id="9" name="角丸四角形 8">
            <a:extLst>
              <a:ext uri="{FF2B5EF4-FFF2-40B4-BE49-F238E27FC236}">
                <a16:creationId xmlns:a16="http://schemas.microsoft.com/office/drawing/2014/main" id="{00000000-0008-0000-0000-00003B000000}"/>
              </a:ext>
            </a:extLst>
          </p:cNvPr>
          <p:cNvSpPr/>
          <p:nvPr/>
        </p:nvSpPr>
        <p:spPr>
          <a:xfrm>
            <a:off x="66675" y="4007623"/>
            <a:ext cx="12592050" cy="5502138"/>
          </a:xfrm>
          <a:prstGeom prst="roundRect">
            <a:avLst>
              <a:gd name="adj" fmla="val 1662"/>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kumimoji="1" lang="ja-JP" altLang="en-US" sz="1100">
              <a:latin typeface="ＭＳ ゴシック" panose="020B0609070205080204" pitchFamily="49" charset="-128"/>
              <a:ea typeface="ＭＳ ゴシック" panose="020B0609070205080204" pitchFamily="49" charset="-128"/>
            </a:endParaRPr>
          </a:p>
        </p:txBody>
      </p:sp>
      <p:sp>
        <p:nvSpPr>
          <p:cNvPr id="10" name="テキスト ボックス 59">
            <a:extLst>
              <a:ext uri="{FF2B5EF4-FFF2-40B4-BE49-F238E27FC236}">
                <a16:creationId xmlns:a16="http://schemas.microsoft.com/office/drawing/2014/main" id="{00000000-0008-0000-0000-00003C000000}"/>
              </a:ext>
            </a:extLst>
          </p:cNvPr>
          <p:cNvSpPr txBox="1"/>
          <p:nvPr/>
        </p:nvSpPr>
        <p:spPr>
          <a:xfrm>
            <a:off x="4050565" y="3865003"/>
            <a:ext cx="4700317" cy="324000"/>
          </a:xfrm>
          <a:prstGeom prst="rect">
            <a:avLst/>
          </a:prstGeom>
          <a:solidFill>
            <a:schemeClr val="bg1"/>
          </a:solidFill>
          <a:ln w="25400" cap="sq"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ja-JP" altLang="en-US" sz="1400" b="1" dirty="0">
                <a:latin typeface="ＭＳ ゴシック" panose="020B0609070205080204" pitchFamily="49" charset="-128"/>
                <a:ea typeface="ＭＳ ゴシック" panose="020B0609070205080204" pitchFamily="49" charset="-128"/>
              </a:rPr>
              <a:t>施工環境の特性</a:t>
            </a:r>
            <a:r>
              <a:rPr kumimoji="1" lang="ja-JP" altLang="en-US" sz="1400" b="1">
                <a:latin typeface="ＭＳ ゴシック" panose="020B0609070205080204" pitchFamily="49" charset="-128"/>
                <a:ea typeface="ＭＳ ゴシック" panose="020B0609070205080204" pitchFamily="49" charset="-128"/>
              </a:rPr>
              <a:t>を</a:t>
            </a:r>
            <a:r>
              <a:rPr kumimoji="1" lang="ja-JP" altLang="en-US" sz="1400" b="1">
                <a:solidFill>
                  <a:schemeClr val="tx1"/>
                </a:solidFill>
                <a:latin typeface="ＭＳ ゴシック" panose="020B0609070205080204" pitchFamily="49" charset="-128"/>
                <a:ea typeface="ＭＳ ゴシック" panose="020B0609070205080204" pitchFamily="49" charset="-128"/>
              </a:rPr>
              <a:t>踏まえたイメージアップの</a:t>
            </a:r>
            <a:r>
              <a:rPr kumimoji="1" lang="ja-JP" altLang="en-US" sz="1400" b="1" dirty="0">
                <a:solidFill>
                  <a:schemeClr val="tx1"/>
                </a:solidFill>
                <a:latin typeface="ＭＳ ゴシック" panose="020B0609070205080204" pitchFamily="49" charset="-128"/>
                <a:ea typeface="ＭＳ ゴシック" panose="020B0609070205080204" pitchFamily="49" charset="-128"/>
              </a:rPr>
              <a:t>取組</a:t>
            </a:r>
          </a:p>
        </p:txBody>
      </p:sp>
      <p:grpSp>
        <p:nvGrpSpPr>
          <p:cNvPr id="2" name="グループ化 1">
            <a:extLst>
              <a:ext uri="{FF2B5EF4-FFF2-40B4-BE49-F238E27FC236}">
                <a16:creationId xmlns:a16="http://schemas.microsoft.com/office/drawing/2014/main" id="{62E5CC37-A605-435A-B65E-B90CC08D4C67}"/>
              </a:ext>
            </a:extLst>
          </p:cNvPr>
          <p:cNvGrpSpPr/>
          <p:nvPr/>
        </p:nvGrpSpPr>
        <p:grpSpPr>
          <a:xfrm>
            <a:off x="4336495" y="4281239"/>
            <a:ext cx="4068000" cy="5136385"/>
            <a:chOff x="154764" y="4279684"/>
            <a:chExt cx="4068000" cy="5136385"/>
          </a:xfrm>
        </p:grpSpPr>
        <p:sp>
          <p:nvSpPr>
            <p:cNvPr id="11" name="角丸四角形 10">
              <a:extLst>
                <a:ext uri="{FF2B5EF4-FFF2-40B4-BE49-F238E27FC236}">
                  <a16:creationId xmlns:a16="http://schemas.microsoft.com/office/drawing/2014/main" id="{00000000-0008-0000-0000-000003000000}"/>
                </a:ext>
              </a:extLst>
            </p:cNvPr>
            <p:cNvSpPr/>
            <p:nvPr/>
          </p:nvSpPr>
          <p:spPr>
            <a:xfrm>
              <a:off x="154764" y="4418259"/>
              <a:ext cx="4068000" cy="4997810"/>
            </a:xfrm>
            <a:prstGeom prst="roundRect">
              <a:avLst>
                <a:gd name="adj" fmla="val 2872"/>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latin typeface="ＭＳ ゴシック" panose="020B0609070205080204" pitchFamily="49" charset="-128"/>
                <a:ea typeface="ＭＳ ゴシック" panose="020B0609070205080204" pitchFamily="49" charset="-128"/>
              </a:endParaRPr>
            </a:p>
          </p:txBody>
        </p:sp>
        <p:sp>
          <p:nvSpPr>
            <p:cNvPr id="13" name="テキスト ボックス 10">
              <a:extLst>
                <a:ext uri="{FF2B5EF4-FFF2-40B4-BE49-F238E27FC236}">
                  <a16:creationId xmlns:a16="http://schemas.microsoft.com/office/drawing/2014/main" id="{00000000-0008-0000-0000-00000B000000}"/>
                </a:ext>
              </a:extLst>
            </p:cNvPr>
            <p:cNvSpPr txBox="1"/>
            <p:nvPr/>
          </p:nvSpPr>
          <p:spPr>
            <a:xfrm>
              <a:off x="412820" y="4279684"/>
              <a:ext cx="3551887" cy="316284"/>
            </a:xfrm>
            <a:prstGeom prst="rect">
              <a:avLst/>
            </a:prstGeom>
            <a:solidFill>
              <a:schemeClr val="bg1"/>
            </a:solidFill>
            <a:ln w="19050" cap="sq" cmpd="sng">
              <a:solidFill>
                <a:srgbClr val="FFC000"/>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b="1" dirty="0">
                  <a:solidFill>
                    <a:schemeClr val="dk1"/>
                  </a:solidFill>
                  <a:effectLst/>
                  <a:latin typeface="ＭＳ ゴシック" panose="020B0609070205080204" pitchFamily="49" charset="-128"/>
                  <a:ea typeface="ＭＳ ゴシック" panose="020B0609070205080204" pitchFamily="49" charset="-128"/>
                </a:rPr>
                <a:t>安全・円滑な工事の施行に当たっての適切な住民対応及び地域に配慮した積極的な環境対策</a:t>
              </a:r>
              <a:endParaRPr kumimoji="1" lang="ja-JP" altLang="en-US" b="1" dirty="0">
                <a:latin typeface="ＭＳ ゴシック" panose="020B0609070205080204" pitchFamily="49" charset="-128"/>
                <a:ea typeface="ＭＳ ゴシック" panose="020B0609070205080204" pitchFamily="49" charset="-128"/>
              </a:endParaRPr>
            </a:p>
          </p:txBody>
        </p:sp>
      </p:grpSp>
      <p:grpSp>
        <p:nvGrpSpPr>
          <p:cNvPr id="3" name="グループ化 2">
            <a:extLst>
              <a:ext uri="{FF2B5EF4-FFF2-40B4-BE49-F238E27FC236}">
                <a16:creationId xmlns:a16="http://schemas.microsoft.com/office/drawing/2014/main" id="{EDE7495F-345A-4063-A9D6-E378EE9ABA18}"/>
              </a:ext>
            </a:extLst>
          </p:cNvPr>
          <p:cNvGrpSpPr/>
          <p:nvPr/>
        </p:nvGrpSpPr>
        <p:grpSpPr>
          <a:xfrm>
            <a:off x="8508239" y="4281239"/>
            <a:ext cx="4068000" cy="5136385"/>
            <a:chOff x="4314633" y="4279684"/>
            <a:chExt cx="4068000" cy="5136385"/>
          </a:xfrm>
        </p:grpSpPr>
        <p:sp>
          <p:nvSpPr>
            <p:cNvPr id="17" name="角丸四角形 16">
              <a:extLst>
                <a:ext uri="{FF2B5EF4-FFF2-40B4-BE49-F238E27FC236}">
                  <a16:creationId xmlns:a16="http://schemas.microsoft.com/office/drawing/2014/main" id="{00000000-0008-0000-0000-000003000000}"/>
                </a:ext>
              </a:extLst>
            </p:cNvPr>
            <p:cNvSpPr/>
            <p:nvPr/>
          </p:nvSpPr>
          <p:spPr>
            <a:xfrm>
              <a:off x="4314633" y="4418259"/>
              <a:ext cx="4068000" cy="4997810"/>
            </a:xfrm>
            <a:prstGeom prst="roundRect">
              <a:avLst>
                <a:gd name="adj" fmla="val 2872"/>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latin typeface="ＭＳ ゴシック" panose="020B0609070205080204" pitchFamily="49" charset="-128"/>
                <a:ea typeface="ＭＳ ゴシック" panose="020B0609070205080204" pitchFamily="49" charset="-128"/>
              </a:endParaRPr>
            </a:p>
          </p:txBody>
        </p:sp>
        <p:sp>
          <p:nvSpPr>
            <p:cNvPr id="14" name="テキスト ボックス 11">
              <a:extLst>
                <a:ext uri="{FF2B5EF4-FFF2-40B4-BE49-F238E27FC236}">
                  <a16:creationId xmlns:a16="http://schemas.microsoft.com/office/drawing/2014/main" id="{00000000-0008-0000-0000-00000C000000}"/>
                </a:ext>
              </a:extLst>
            </p:cNvPr>
            <p:cNvSpPr txBox="1"/>
            <p:nvPr/>
          </p:nvSpPr>
          <p:spPr>
            <a:xfrm>
              <a:off x="4427344" y="4279684"/>
              <a:ext cx="3860901" cy="313526"/>
            </a:xfrm>
            <a:prstGeom prst="rect">
              <a:avLst/>
            </a:prstGeom>
            <a:solidFill>
              <a:schemeClr val="bg1"/>
            </a:solidFill>
            <a:ln w="19050" cap="sq" cmpd="sng">
              <a:solidFill>
                <a:srgbClr val="002060"/>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b="1" spc="-100" baseline="0" dirty="0">
                  <a:solidFill>
                    <a:schemeClr val="dk1"/>
                  </a:solidFill>
                  <a:effectLst/>
                  <a:latin typeface="ＭＳ ゴシック" panose="020B0609070205080204" pitchFamily="49" charset="-128"/>
                  <a:ea typeface="ＭＳ ゴシック" panose="020B0609070205080204" pitchFamily="49" charset="-128"/>
                </a:rPr>
                <a:t>地域住民が理解しやすい工事の目的及び内容</a:t>
              </a:r>
              <a:endParaRPr lang="en-US" altLang="ja-JP" b="1" spc="-100" baseline="0" dirty="0">
                <a:solidFill>
                  <a:schemeClr val="dk1"/>
                </a:solidFill>
                <a:effectLst/>
                <a:latin typeface="ＭＳ ゴシック" panose="020B0609070205080204" pitchFamily="49" charset="-128"/>
                <a:ea typeface="ＭＳ ゴシック" panose="020B0609070205080204" pitchFamily="49" charset="-128"/>
              </a:endParaRPr>
            </a:p>
            <a:p>
              <a:pPr algn="ctr"/>
              <a:r>
                <a:rPr lang="ja-JP" altLang="en-US" b="1" spc="-100" baseline="0" dirty="0">
                  <a:solidFill>
                    <a:schemeClr val="dk1"/>
                  </a:solidFill>
                  <a:effectLst/>
                  <a:latin typeface="ＭＳ ゴシック" panose="020B0609070205080204" pitchFamily="49" charset="-128"/>
                  <a:ea typeface="ＭＳ ゴシック" panose="020B0609070205080204" pitchFamily="49" charset="-128"/>
                </a:rPr>
                <a:t>並びに水道事業のＰＲ</a:t>
              </a:r>
            </a:p>
          </p:txBody>
        </p:sp>
      </p:grpSp>
      <p:grpSp>
        <p:nvGrpSpPr>
          <p:cNvPr id="5" name="グループ化 4">
            <a:extLst>
              <a:ext uri="{FF2B5EF4-FFF2-40B4-BE49-F238E27FC236}">
                <a16:creationId xmlns:a16="http://schemas.microsoft.com/office/drawing/2014/main" id="{781FE3AE-5C62-47CA-99C3-E9EA460CA502}"/>
              </a:ext>
            </a:extLst>
          </p:cNvPr>
          <p:cNvGrpSpPr/>
          <p:nvPr/>
        </p:nvGrpSpPr>
        <p:grpSpPr>
          <a:xfrm>
            <a:off x="147039" y="4278252"/>
            <a:ext cx="4068000" cy="5136385"/>
            <a:chOff x="8474501" y="4279684"/>
            <a:chExt cx="4068000" cy="5136385"/>
          </a:xfrm>
        </p:grpSpPr>
        <p:sp>
          <p:nvSpPr>
            <p:cNvPr id="18" name="角丸四角形 17">
              <a:extLst>
                <a:ext uri="{FF2B5EF4-FFF2-40B4-BE49-F238E27FC236}">
                  <a16:creationId xmlns:a16="http://schemas.microsoft.com/office/drawing/2014/main" id="{00000000-0008-0000-0000-000003000000}"/>
                </a:ext>
              </a:extLst>
            </p:cNvPr>
            <p:cNvSpPr/>
            <p:nvPr/>
          </p:nvSpPr>
          <p:spPr>
            <a:xfrm>
              <a:off x="8474501" y="4418259"/>
              <a:ext cx="4068000" cy="4997810"/>
            </a:xfrm>
            <a:prstGeom prst="roundRect">
              <a:avLst>
                <a:gd name="adj" fmla="val 2872"/>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latin typeface="ＭＳ ゴシック" panose="020B0609070205080204" pitchFamily="49" charset="-128"/>
                <a:ea typeface="ＭＳ ゴシック" panose="020B0609070205080204" pitchFamily="49" charset="-128"/>
              </a:endParaRPr>
            </a:p>
          </p:txBody>
        </p:sp>
        <p:sp>
          <p:nvSpPr>
            <p:cNvPr id="15" name="テキスト ボックス 12">
              <a:extLst>
                <a:ext uri="{FF2B5EF4-FFF2-40B4-BE49-F238E27FC236}">
                  <a16:creationId xmlns:a16="http://schemas.microsoft.com/office/drawing/2014/main" id="{00000000-0008-0000-0000-00000D000000}"/>
                </a:ext>
              </a:extLst>
            </p:cNvPr>
            <p:cNvSpPr txBox="1"/>
            <p:nvPr/>
          </p:nvSpPr>
          <p:spPr>
            <a:xfrm>
              <a:off x="8750882" y="4279684"/>
              <a:ext cx="3563677" cy="340871"/>
            </a:xfrm>
            <a:prstGeom prst="rect">
              <a:avLst/>
            </a:prstGeom>
            <a:solidFill>
              <a:schemeClr val="bg1"/>
            </a:solidFill>
            <a:ln w="19050" cap="sq" cmpd="sng">
              <a:solidFill>
                <a:srgbClr val="237931"/>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ja-JP" altLang="en-US" b="1" dirty="0">
                  <a:solidFill>
                    <a:schemeClr val="dk1"/>
                  </a:solidFill>
                  <a:effectLst/>
                  <a:latin typeface="ＭＳ ゴシック" panose="020B0609070205080204" pitchFamily="49" charset="-128"/>
                  <a:ea typeface="ＭＳ ゴシック" panose="020B0609070205080204" pitchFamily="49" charset="-128"/>
                </a:rPr>
                <a:t>水道工事に携わる者の現場環境改善等</a:t>
              </a:r>
              <a:endParaRPr lang="en-US" altLang="ja-JP" b="1" dirty="0">
                <a:solidFill>
                  <a:schemeClr val="tx1"/>
                </a:solidFill>
                <a:effectLst/>
                <a:latin typeface="ＭＳ ゴシック" panose="020B0609070205080204" pitchFamily="49" charset="-128"/>
                <a:ea typeface="ＭＳ ゴシック" panose="020B0609070205080204" pitchFamily="49" charset="-128"/>
              </a:endParaRPr>
            </a:p>
          </p:txBody>
        </p:sp>
      </p:grpSp>
      <p:sp>
        <p:nvSpPr>
          <p:cNvPr id="19" name="正方形/長方形 18"/>
          <p:cNvSpPr/>
          <p:nvPr/>
        </p:nvSpPr>
        <p:spPr>
          <a:xfrm>
            <a:off x="11620500" y="80046"/>
            <a:ext cx="1038225" cy="307777"/>
          </a:xfrm>
          <a:prstGeom prst="rect">
            <a:avLst/>
          </a:prstGeom>
        </p:spPr>
        <p:txBody>
          <a:bodyPr wrap="square">
            <a:spAutoFit/>
          </a:bodyPr>
          <a:lstStyle/>
          <a:p>
            <a:pPr algn="ctr"/>
            <a:r>
              <a:rPr lang="en-US" altLang="ja-JP" sz="1400" dirty="0">
                <a:latin typeface="ＭＳ ゴシック" panose="020B0609070205080204" pitchFamily="49" charset="-128"/>
                <a:ea typeface="ＭＳ ゴシック" panose="020B0609070205080204" pitchFamily="49" charset="-128"/>
              </a:rPr>
              <a:t>【</a:t>
            </a:r>
            <a:r>
              <a:rPr lang="ja-JP" altLang="en-US" sz="1400" dirty="0">
                <a:latin typeface="ＭＳ ゴシック" panose="020B0609070205080204" pitchFamily="49" charset="-128"/>
                <a:ea typeface="ＭＳ ゴシック" panose="020B0609070205080204" pitchFamily="49" charset="-128"/>
              </a:rPr>
              <a:t>様式</a:t>
            </a:r>
            <a:r>
              <a:rPr lang="en-US" altLang="ja-JP" sz="1400" dirty="0">
                <a:latin typeface="ＭＳ ゴシック" panose="020B0609070205080204" pitchFamily="49" charset="-128"/>
                <a:ea typeface="ＭＳ ゴシック" panose="020B0609070205080204" pitchFamily="49" charset="-128"/>
              </a:rPr>
              <a:t>2】</a:t>
            </a:r>
            <a:endParaRPr lang="ja-JP" altLang="en-US" sz="1400" dirty="0">
              <a:latin typeface="ＭＳ ゴシック" panose="020B0609070205080204" pitchFamily="49" charset="-128"/>
              <a:ea typeface="ＭＳ ゴシック" panose="020B0609070205080204" pitchFamily="49" charset="-128"/>
            </a:endParaRPr>
          </a:p>
        </p:txBody>
      </p:sp>
      <p:sp>
        <p:nvSpPr>
          <p:cNvPr id="20" name="テキスト ボックス 59">
            <a:extLst>
              <a:ext uri="{FF2B5EF4-FFF2-40B4-BE49-F238E27FC236}">
                <a16:creationId xmlns:a16="http://schemas.microsoft.com/office/drawing/2014/main" id="{00000000-0008-0000-0000-00003C000000}"/>
              </a:ext>
            </a:extLst>
          </p:cNvPr>
          <p:cNvSpPr txBox="1"/>
          <p:nvPr/>
        </p:nvSpPr>
        <p:spPr>
          <a:xfrm>
            <a:off x="8171656" y="589004"/>
            <a:ext cx="605689" cy="272062"/>
          </a:xfrm>
          <a:prstGeom prst="rect">
            <a:avLst/>
          </a:prstGeom>
          <a:solidFill>
            <a:schemeClr val="bg1"/>
          </a:solidFill>
          <a:ln w="12700" cap="sq"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ja-JP" altLang="en-US" sz="1050" b="1" dirty="0">
                <a:latin typeface="ＭＳ ゴシック" panose="020B0609070205080204" pitchFamily="49" charset="-128"/>
                <a:ea typeface="ＭＳ ゴシック" panose="020B0609070205080204" pitchFamily="49" charset="-128"/>
              </a:rPr>
              <a:t>案内図</a:t>
            </a:r>
          </a:p>
        </p:txBody>
      </p:sp>
      <p:sp>
        <p:nvSpPr>
          <p:cNvPr id="41" name="正方形/長方形 40"/>
          <p:cNvSpPr/>
          <p:nvPr/>
        </p:nvSpPr>
        <p:spPr>
          <a:xfrm>
            <a:off x="171449" y="8864110"/>
            <a:ext cx="12818721" cy="461665"/>
          </a:xfrm>
          <a:prstGeom prst="rect">
            <a:avLst/>
          </a:prstGeom>
        </p:spPr>
        <p:txBody>
          <a:bodyPr wrap="square">
            <a:spAutoFit/>
          </a:bodyPr>
          <a:lstStyle/>
          <a:p>
            <a:r>
              <a:rPr lang="ja-JP" altLang="en-US" sz="1200" b="1" dirty="0">
                <a:solidFill>
                  <a:srgbClr val="FF0000"/>
                </a:solidFill>
                <a:latin typeface="+mn-ea"/>
              </a:rPr>
              <a:t>※１　文字・写真の大きさなどは適宜調整して下さい。　　</a:t>
            </a:r>
            <a:endParaRPr lang="en-US" altLang="ja-JP" sz="1200" b="1" dirty="0">
              <a:solidFill>
                <a:srgbClr val="FF0000"/>
              </a:solidFill>
              <a:latin typeface="+mn-ea"/>
            </a:endParaRPr>
          </a:p>
          <a:p>
            <a:r>
              <a:rPr lang="ja-JP" altLang="en-US" sz="1200" b="1" dirty="0">
                <a:solidFill>
                  <a:srgbClr val="FF0000"/>
                </a:solidFill>
                <a:latin typeface="+mn-ea"/>
              </a:rPr>
              <a:t>※２　原則１枚に収めていただき、配布物・動画等の参考書類は別途添付して下さい。</a:t>
            </a:r>
            <a:endParaRPr lang="en-US" altLang="ja-JP" sz="1200" b="1" dirty="0">
              <a:solidFill>
                <a:srgbClr val="FF0000"/>
              </a:solidFill>
              <a:latin typeface="+mn-ea"/>
            </a:endParaRPr>
          </a:p>
        </p:txBody>
      </p:sp>
    </p:spTree>
    <p:extLst>
      <p:ext uri="{BB962C8B-B14F-4D97-AF65-F5344CB8AC3E}">
        <p14:creationId xmlns:p14="http://schemas.microsoft.com/office/powerpoint/2010/main" val="7818399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116</TotalTime>
  <Words>204</Words>
  <Application>Microsoft Office PowerPoint</Application>
  <PresentationFormat>A3 297x420 mm</PresentationFormat>
  <Paragraphs>29</Paragraphs>
  <Slides>1</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ＭＳ ゴシック</vt:lpstr>
      <vt:lpstr>游ゴシック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袴谷 一成</dc:creator>
  <cp:lastModifiedBy>村野 峻介</cp:lastModifiedBy>
  <cp:revision>32</cp:revision>
  <cp:lastPrinted>2023-07-20T07:28:50Z</cp:lastPrinted>
  <dcterms:created xsi:type="dcterms:W3CDTF">2023-07-20T06:44:13Z</dcterms:created>
  <dcterms:modified xsi:type="dcterms:W3CDTF">2026-07-14T05:08:11Z</dcterms:modified>
</cp:coreProperties>
</file>