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"/>
  </p:notesMasterIdLst>
  <p:sldIdLst>
    <p:sldId id="1862" r:id="rId2"/>
    <p:sldId id="1859" r:id="rId3"/>
  </p:sldIdLst>
  <p:sldSz cx="9906000" cy="6858000" type="A4"/>
  <p:notesSz cx="6735763" cy="98663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説明資料" id="{D001E24E-C58F-4342-8901-1D213B634A26}">
          <p14:sldIdLst/>
        </p14:section>
        <p14:section name="参考（要領・細目）" id="{90422962-C8CC-4C72-96EE-37760DE219FF}">
          <p14:sldIdLst>
            <p14:sldId id="1862"/>
            <p14:sldId id="1859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C04F15"/>
    <a:srgbClr val="F6F9FC"/>
    <a:srgbClr val="E6EFE5"/>
    <a:srgbClr val="F5F9F5"/>
    <a:srgbClr val="FCFDFE"/>
    <a:srgbClr val="EAF6FC"/>
    <a:srgbClr val="3B7D23"/>
    <a:srgbClr val="0F9ED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中間スタイル 2 - アクセント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3296810-A885-4BE3-A3E7-6D5BEEA58F35}" styleName="中間スタイル 2 - アクセント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DF18680-E054-41AD-8BC1-D1AEF772440D}" styleName="中間スタイル 2 - アクセント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607" autoAdjust="0"/>
    <p:restoredTop sz="94660"/>
  </p:normalViewPr>
  <p:slideViewPr>
    <p:cSldViewPr snapToGrid="0">
      <p:cViewPr varScale="1">
        <p:scale>
          <a:sx n="113" d="100"/>
          <a:sy n="113" d="100"/>
        </p:scale>
        <p:origin x="1170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15373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CD3657-CE62-4A27-A81E-AD26E00BBE7C}" type="datetimeFigureOut">
              <a:rPr kumimoji="1" lang="ja-JP" altLang="en-US" smtClean="0"/>
              <a:t>2026/9/11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963613" y="1233488"/>
            <a:ext cx="4808537" cy="3328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73577" y="4748163"/>
            <a:ext cx="5388610" cy="388486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371286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15373" y="9371286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3DADE53-227C-45DC-A9E2-F77487E9844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867585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06C085-1718-4009-9C15-5FDE05FDAC46}" type="datetimeFigureOut">
              <a:rPr kumimoji="1" lang="ja-JP" altLang="en-US" smtClean="0"/>
              <a:t>2026/9/11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1AE7C3-C9D9-4136-9701-71FB15C3194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819429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06C085-1718-4009-9C15-5FDE05FDAC46}" type="datetimeFigureOut">
              <a:rPr kumimoji="1" lang="ja-JP" altLang="en-US" smtClean="0"/>
              <a:t>2026/9/11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1AE7C3-C9D9-4136-9701-71FB15C3194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767517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06C085-1718-4009-9C15-5FDE05FDAC46}" type="datetimeFigureOut">
              <a:rPr kumimoji="1" lang="ja-JP" altLang="en-US" smtClean="0"/>
              <a:t>2026/9/11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1AE7C3-C9D9-4136-9701-71FB15C3194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283098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06C085-1718-4009-9C15-5FDE05FDAC46}" type="datetimeFigureOut">
              <a:rPr kumimoji="1" lang="ja-JP" altLang="en-US" smtClean="0"/>
              <a:t>2026/9/11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1AE7C3-C9D9-4136-9701-71FB15C3194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609208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06C085-1718-4009-9C15-5FDE05FDAC46}" type="datetimeFigureOut">
              <a:rPr kumimoji="1" lang="ja-JP" altLang="en-US" smtClean="0"/>
              <a:t>2026/9/11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1AE7C3-C9D9-4136-9701-71FB15C3194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994756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06C085-1718-4009-9C15-5FDE05FDAC46}" type="datetimeFigureOut">
              <a:rPr kumimoji="1" lang="ja-JP" altLang="en-US" smtClean="0"/>
              <a:t>2026/9/11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1AE7C3-C9D9-4136-9701-71FB15C3194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331273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06C085-1718-4009-9C15-5FDE05FDAC46}" type="datetimeFigureOut">
              <a:rPr kumimoji="1" lang="ja-JP" altLang="en-US" smtClean="0"/>
              <a:t>2026/9/11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1AE7C3-C9D9-4136-9701-71FB15C3194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080230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06C085-1718-4009-9C15-5FDE05FDAC46}" type="datetimeFigureOut">
              <a:rPr kumimoji="1" lang="ja-JP" altLang="en-US" smtClean="0"/>
              <a:t>2026/9/11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1AE7C3-C9D9-4136-9701-71FB15C3194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663848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06C085-1718-4009-9C15-5FDE05FDAC46}" type="datetimeFigureOut">
              <a:rPr kumimoji="1" lang="ja-JP" altLang="en-US" smtClean="0"/>
              <a:t>2026/9/11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1AE7C3-C9D9-4136-9701-71FB15C3194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5263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06C085-1718-4009-9C15-5FDE05FDAC46}" type="datetimeFigureOut">
              <a:rPr kumimoji="1" lang="ja-JP" altLang="en-US" smtClean="0"/>
              <a:t>2026/9/11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1AE7C3-C9D9-4136-9701-71FB15C3194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751349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06C085-1718-4009-9C15-5FDE05FDAC46}" type="datetimeFigureOut">
              <a:rPr kumimoji="1" lang="ja-JP" altLang="en-US" smtClean="0"/>
              <a:t>2026/9/11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1AE7C3-C9D9-4136-9701-71FB15C3194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833309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606C085-1718-4009-9C15-5FDE05FDAC46}" type="datetimeFigureOut">
              <a:rPr kumimoji="1" lang="ja-JP" altLang="en-US" smtClean="0"/>
              <a:t>2026/9/11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A1AE7C3-C9D9-4136-9701-71FB15C3194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321705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6E8596-9FDD-5C88-86AC-A91AF11EC8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6" name="表 75">
            <a:extLst>
              <a:ext uri="{FF2B5EF4-FFF2-40B4-BE49-F238E27FC236}">
                <a16:creationId xmlns:a16="http://schemas.microsoft.com/office/drawing/2014/main" id="{953077A3-8CC4-E94C-1E0C-4862D78C1B7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94010046"/>
              </p:ext>
            </p:extLst>
          </p:nvPr>
        </p:nvGraphicFramePr>
        <p:xfrm>
          <a:off x="654562" y="356074"/>
          <a:ext cx="8704559" cy="65314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581432">
                  <a:extLst>
                    <a:ext uri="{9D8B030D-6E8A-4147-A177-3AD203B41FA5}">
                      <a16:colId xmlns:a16="http://schemas.microsoft.com/office/drawing/2014/main" val="4285720659"/>
                    </a:ext>
                  </a:extLst>
                </a:gridCol>
                <a:gridCol w="2863518">
                  <a:extLst>
                    <a:ext uri="{9D8B030D-6E8A-4147-A177-3AD203B41FA5}">
                      <a16:colId xmlns:a16="http://schemas.microsoft.com/office/drawing/2014/main" val="3608107325"/>
                    </a:ext>
                  </a:extLst>
                </a:gridCol>
                <a:gridCol w="1329770">
                  <a:extLst>
                    <a:ext uri="{9D8B030D-6E8A-4147-A177-3AD203B41FA5}">
                      <a16:colId xmlns:a16="http://schemas.microsoft.com/office/drawing/2014/main" val="2558950675"/>
                    </a:ext>
                  </a:extLst>
                </a:gridCol>
                <a:gridCol w="2929839">
                  <a:extLst>
                    <a:ext uri="{9D8B030D-6E8A-4147-A177-3AD203B41FA5}">
                      <a16:colId xmlns:a16="http://schemas.microsoft.com/office/drawing/2014/main" val="2764925006"/>
                    </a:ext>
                  </a:extLst>
                </a:gridCol>
              </a:tblGrid>
              <a:tr h="413657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100" baseline="0" dirty="0"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応募者情報</a:t>
                      </a:r>
                      <a:endParaRPr kumimoji="1" lang="en-US" altLang="ja-JP" sz="1100" baseline="0" dirty="0">
                        <a:latin typeface="ＭＳ ゴシック" panose="020B0609070205080204" pitchFamily="49" charset="-128"/>
                        <a:ea typeface="ＭＳ ゴシック" panose="020B0609070205080204" pitchFamily="49" charset="-128"/>
                      </a:endParaRPr>
                    </a:p>
                    <a:p>
                      <a:pPr algn="ctr"/>
                      <a:r>
                        <a:rPr kumimoji="1" lang="ja-JP" altLang="en-US" sz="1100" baseline="0" dirty="0"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（社名・部署）</a:t>
                      </a:r>
                    </a:p>
                  </a:txBody>
                  <a:tcPr marL="32657" marR="32657" marT="32657" marB="32657" anchor="ctr"/>
                </a:tc>
                <a:tc>
                  <a:txBody>
                    <a:bodyPr/>
                    <a:lstStyle/>
                    <a:p>
                      <a:endParaRPr kumimoji="1" lang="ja-JP" altLang="en-US" sz="1100" dirty="0">
                        <a:solidFill>
                          <a:schemeClr val="tx1"/>
                        </a:solidFill>
                        <a:latin typeface="ＭＳ ゴシック" panose="020B0609070205080204" pitchFamily="49" charset="-128"/>
                        <a:ea typeface="ＭＳ ゴシック" panose="020B0609070205080204" pitchFamily="49" charset="-128"/>
                      </a:endParaRPr>
                    </a:p>
                  </a:txBody>
                  <a:tcPr marL="65314" marR="65314" marT="32657" marB="32657" anchor="ctr"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kumimoji="1" lang="ja-JP" altLang="en-US" sz="1100" dirty="0">
                          <a:solidFill>
                            <a:schemeClr val="tx1"/>
                          </a:solidFill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担当者</a:t>
                      </a:r>
                      <a:endParaRPr kumimoji="1" lang="en-US" altLang="ja-JP" sz="1100" dirty="0">
                        <a:solidFill>
                          <a:schemeClr val="tx1"/>
                        </a:solidFill>
                        <a:latin typeface="ＭＳ ゴシック" panose="020B0609070205080204" pitchFamily="49" charset="-128"/>
                        <a:ea typeface="ＭＳ ゴシック" panose="020B0609070205080204" pitchFamily="49" charset="-128"/>
                      </a:endParaRPr>
                    </a:p>
                    <a:p>
                      <a:pPr algn="ctr"/>
                      <a:r>
                        <a:rPr kumimoji="1" lang="ja-JP" altLang="en-US" sz="1100" dirty="0">
                          <a:solidFill>
                            <a:schemeClr val="tx1"/>
                          </a:solidFill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（氏名・連絡先）</a:t>
                      </a:r>
                    </a:p>
                  </a:txBody>
                  <a:tcPr marL="65314" marR="65314" marT="32657" marB="32657" anchor="ctr"/>
                </a:tc>
                <a:tc rowSpan="2">
                  <a:txBody>
                    <a:bodyPr/>
                    <a:lstStyle/>
                    <a:p>
                      <a:pPr algn="l"/>
                      <a:endParaRPr kumimoji="1" lang="ja-JP" altLang="en-US" sz="1100" dirty="0">
                        <a:solidFill>
                          <a:schemeClr val="tx1"/>
                        </a:solidFill>
                        <a:latin typeface="ＭＳ ゴシック" panose="020B0609070205080204" pitchFamily="49" charset="-128"/>
                        <a:ea typeface="ＭＳ ゴシック" panose="020B0609070205080204" pitchFamily="49" charset="-128"/>
                      </a:endParaRPr>
                    </a:p>
                  </a:txBody>
                  <a:tcPr marL="65314" marR="65314" marT="32657" marB="32657" anchor="ctr"/>
                </a:tc>
                <a:extLst>
                  <a:ext uri="{0D108BD9-81ED-4DB2-BD59-A6C34878D82A}">
                    <a16:rowId xmlns:a16="http://schemas.microsoft.com/office/drawing/2014/main" val="2251410137"/>
                  </a:ext>
                </a:extLst>
              </a:tr>
              <a:tr h="239486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100" baseline="0"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本社所在地</a:t>
                      </a:r>
                      <a:endParaRPr kumimoji="1" lang="ja-JP" altLang="en-US" sz="1100" baseline="0" dirty="0">
                        <a:latin typeface="ＭＳ ゴシック" panose="020B0609070205080204" pitchFamily="49" charset="-128"/>
                        <a:ea typeface="ＭＳ ゴシック" panose="020B0609070205080204" pitchFamily="49" charset="-128"/>
                      </a:endParaRPr>
                    </a:p>
                  </a:txBody>
                  <a:tcPr marL="32657" marR="32657" marT="32657" marB="32657" anchor="ctr"/>
                </a:tc>
                <a:tc>
                  <a:txBody>
                    <a:bodyPr/>
                    <a:lstStyle/>
                    <a:p>
                      <a:pPr marL="0" marR="0" lvl="0" indent="0" algn="l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1100" dirty="0">
                        <a:solidFill>
                          <a:schemeClr val="tx1"/>
                        </a:solidFill>
                        <a:latin typeface="ＭＳ ゴシック" panose="020B0609070205080204" pitchFamily="49" charset="-128"/>
                        <a:ea typeface="ＭＳ ゴシック" panose="020B0609070205080204" pitchFamily="49" charset="-128"/>
                      </a:endParaRPr>
                    </a:p>
                  </a:txBody>
                  <a:tcPr marL="65314" marR="65314" marT="32657" marB="32657" anchor="ctr"/>
                </a:tc>
                <a:tc vMerge="1">
                  <a:txBody>
                    <a:bodyPr/>
                    <a:lstStyle/>
                    <a:p>
                      <a:endParaRPr dirty="0"/>
                    </a:p>
                  </a:txBody>
                  <a:tcPr anchor="ctr"/>
                </a:tc>
                <a:tc vMerge="1">
                  <a:txBody>
                    <a:bodyPr/>
                    <a:lstStyle/>
                    <a:p>
                      <a:pPr marL="0" marR="0" lvl="0" indent="0" algn="l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1600" dirty="0">
                        <a:solidFill>
                          <a:schemeClr val="tx1"/>
                        </a:solidFill>
                        <a:latin typeface="ＭＳ ゴシック" panose="020B0609070205080204" pitchFamily="49" charset="-128"/>
                        <a:ea typeface="ＭＳ ゴシック" panose="020B0609070205080204" pitchFamily="49" charset="-12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504788607"/>
                  </a:ext>
                </a:extLst>
              </a:tr>
            </a:tbl>
          </a:graphicData>
        </a:graphic>
      </p:graphicFrame>
      <p:sp>
        <p:nvSpPr>
          <p:cNvPr id="79" name="角丸四角形 78">
            <a:extLst>
              <a:ext uri="{FF2B5EF4-FFF2-40B4-BE49-F238E27FC236}">
                <a16:creationId xmlns:a16="http://schemas.microsoft.com/office/drawing/2014/main" id="{6C5282E2-919D-01C4-74FD-DF431CF3EC09}"/>
              </a:ext>
            </a:extLst>
          </p:cNvPr>
          <p:cNvSpPr/>
          <p:nvPr/>
        </p:nvSpPr>
        <p:spPr>
          <a:xfrm>
            <a:off x="455250" y="3672102"/>
            <a:ext cx="8917212" cy="3132167"/>
          </a:xfrm>
          <a:prstGeom prst="roundRect">
            <a:avLst>
              <a:gd name="adj" fmla="val 3590"/>
            </a:avLst>
          </a:prstGeom>
          <a:ln>
            <a:solidFill>
              <a:schemeClr val="tx1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kumimoji="1" lang="en-US" altLang="ja-JP" sz="857"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pPr algn="ctr"/>
            <a:endParaRPr kumimoji="1" lang="ja-JP" altLang="en-US" sz="857"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</p:txBody>
      </p:sp>
      <p:graphicFrame>
        <p:nvGraphicFramePr>
          <p:cNvPr id="82" name="表 81">
            <a:extLst>
              <a:ext uri="{FF2B5EF4-FFF2-40B4-BE49-F238E27FC236}">
                <a16:creationId xmlns:a16="http://schemas.microsoft.com/office/drawing/2014/main" id="{FC48C7B2-CC6B-C48D-75D4-118B3459A605}"/>
              </a:ext>
            </a:extLst>
          </p:cNvPr>
          <p:cNvGraphicFramePr>
            <a:graphicFrameLocks noGrp="1"/>
          </p:cNvGraphicFramePr>
          <p:nvPr/>
        </p:nvGraphicFramePr>
        <p:xfrm>
          <a:off x="661127" y="1637791"/>
          <a:ext cx="8691428" cy="1731993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2620606">
                  <a:extLst>
                    <a:ext uri="{9D8B030D-6E8A-4147-A177-3AD203B41FA5}">
                      <a16:colId xmlns:a16="http://schemas.microsoft.com/office/drawing/2014/main" val="2076375721"/>
                    </a:ext>
                  </a:extLst>
                </a:gridCol>
                <a:gridCol w="3031981">
                  <a:extLst>
                    <a:ext uri="{9D8B030D-6E8A-4147-A177-3AD203B41FA5}">
                      <a16:colId xmlns:a16="http://schemas.microsoft.com/office/drawing/2014/main" val="298719417"/>
                    </a:ext>
                  </a:extLst>
                </a:gridCol>
                <a:gridCol w="3038841">
                  <a:extLst>
                    <a:ext uri="{9D8B030D-6E8A-4147-A177-3AD203B41FA5}">
                      <a16:colId xmlns:a16="http://schemas.microsoft.com/office/drawing/2014/main" val="1175087564"/>
                    </a:ext>
                  </a:extLst>
                </a:gridCol>
              </a:tblGrid>
              <a:tr h="239486"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100" u="none" strike="noStrike" dirty="0">
                          <a:solidFill>
                            <a:schemeClr val="tx1"/>
                          </a:solidFill>
                          <a:effectLst/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①　経営基盤の強化に資する取組</a:t>
                      </a:r>
                      <a:endParaRPr lang="ja-JP" altLang="en-US" sz="1100" b="0" i="0" u="none" strike="noStrike" dirty="0">
                        <a:solidFill>
                          <a:schemeClr val="tx1"/>
                        </a:solidFill>
                        <a:effectLst/>
                        <a:latin typeface="ＭＳ ゴシック" panose="020B0609070205080204" pitchFamily="49" charset="-128"/>
                        <a:ea typeface="ＭＳ ゴシック" panose="020B0609070205080204" pitchFamily="49" charset="-128"/>
                      </a:endParaRPr>
                    </a:p>
                  </a:txBody>
                  <a:tcPr marL="65314" marR="65314" marT="32657" marB="32657" anchor="ctr"/>
                </a:tc>
                <a:tc>
                  <a:txBody>
                    <a:bodyPr/>
                    <a:lstStyle/>
                    <a:p>
                      <a:pPr marL="0" marR="0" lvl="0" indent="0" algn="ctr" defTabSz="128016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en-US" sz="1100" u="none" strike="noStrike">
                          <a:solidFill>
                            <a:schemeClr val="tx1"/>
                          </a:solidFill>
                          <a:effectLst/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②　人材の確保及び育成に資する取組</a:t>
                      </a:r>
                      <a:endParaRPr lang="ja-JP" altLang="en-US" sz="1100" b="0" i="0" u="none" strike="noStrike">
                        <a:solidFill>
                          <a:schemeClr val="tx1"/>
                        </a:solidFill>
                        <a:effectLst/>
                        <a:latin typeface="ＭＳ ゴシック" panose="020B0609070205080204" pitchFamily="49" charset="-128"/>
                        <a:ea typeface="ＭＳ ゴシック" panose="020B0609070205080204" pitchFamily="49" charset="-128"/>
                      </a:endParaRPr>
                    </a:p>
                  </a:txBody>
                  <a:tcPr marL="65314" marR="65314" marT="32657" marB="32657" anchor="ctr"/>
                </a:tc>
                <a:tc>
                  <a:txBody>
                    <a:bodyPr/>
                    <a:lstStyle/>
                    <a:p>
                      <a:pPr marL="0" marR="0" lvl="0" indent="0" algn="ctr" defTabSz="128016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en-US" sz="1100" b="0" i="0" u="none" strike="noStrike">
                          <a:solidFill>
                            <a:schemeClr val="tx1"/>
                          </a:solidFill>
                          <a:effectLst/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③　地域及び社会への貢献に資する取組</a:t>
                      </a:r>
                    </a:p>
                  </a:txBody>
                  <a:tcPr marL="65314" marR="65314" marT="32657" marB="32657" anchor="ctr"/>
                </a:tc>
                <a:extLst>
                  <a:ext uri="{0D108BD9-81ED-4DB2-BD59-A6C34878D82A}">
                    <a16:rowId xmlns:a16="http://schemas.microsoft.com/office/drawing/2014/main" val="1897537801"/>
                  </a:ext>
                </a:extLst>
              </a:tr>
              <a:tr h="1492507">
                <a:tc>
                  <a:txBody>
                    <a:bodyPr/>
                    <a:lstStyle/>
                    <a:p>
                      <a:pPr algn="ctr" fontAlgn="ctr"/>
                      <a:endParaRPr lang="ja-JP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ＭＳ ゴシック" panose="020B0609070205080204" pitchFamily="49" charset="-128"/>
                        <a:ea typeface="ＭＳ ゴシック" panose="020B0609070205080204" pitchFamily="49" charset="-128"/>
                      </a:endParaRPr>
                    </a:p>
                  </a:txBody>
                  <a:tcPr marL="65314" marR="65314" marT="32657" marB="32657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1100" b="0" i="0" u="none" strike="noStrike" dirty="0">
                        <a:solidFill>
                          <a:schemeClr val="tx1"/>
                        </a:solidFill>
                        <a:effectLst/>
                        <a:latin typeface="ＭＳ ゴシック" panose="020B0609070205080204" pitchFamily="49" charset="-128"/>
                        <a:ea typeface="ＭＳ ゴシック" panose="020B0609070205080204" pitchFamily="49" charset="-128"/>
                      </a:endParaRPr>
                    </a:p>
                  </a:txBody>
                  <a:tcPr marL="65314" marR="65314" marT="32657" marB="32657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1100" b="0" i="0" u="none" strike="noStrike" dirty="0">
                        <a:solidFill>
                          <a:schemeClr val="tx1"/>
                        </a:solidFill>
                        <a:effectLst/>
                        <a:latin typeface="ＭＳ ゴシック" panose="020B0609070205080204" pitchFamily="49" charset="-128"/>
                        <a:ea typeface="ＭＳ ゴシック" panose="020B0609070205080204" pitchFamily="49" charset="-128"/>
                      </a:endParaRPr>
                    </a:p>
                  </a:txBody>
                  <a:tcPr marL="65314" marR="65314" marT="32657" marB="32657" anchor="ctr"/>
                </a:tc>
                <a:extLst>
                  <a:ext uri="{0D108BD9-81ED-4DB2-BD59-A6C34878D82A}">
                    <a16:rowId xmlns:a16="http://schemas.microsoft.com/office/drawing/2014/main" val="746509539"/>
                  </a:ext>
                </a:extLst>
              </a:tr>
            </a:tbl>
          </a:graphicData>
        </a:graphic>
      </p:graphicFrame>
      <p:sp>
        <p:nvSpPr>
          <p:cNvPr id="83" name="正方形/長方形 82">
            <a:extLst>
              <a:ext uri="{FF2B5EF4-FFF2-40B4-BE49-F238E27FC236}">
                <a16:creationId xmlns:a16="http://schemas.microsoft.com/office/drawing/2014/main" id="{288D847C-21E2-27AE-B211-FA7EA5D82F84}"/>
              </a:ext>
            </a:extLst>
          </p:cNvPr>
          <p:cNvSpPr/>
          <p:nvPr/>
        </p:nvSpPr>
        <p:spPr>
          <a:xfrm>
            <a:off x="437707" y="1424073"/>
            <a:ext cx="3248005" cy="26821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ctr"/>
            <a:r>
              <a:rPr lang="ja-JP" altLang="en-US" sz="1143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２</a:t>
            </a:r>
            <a:r>
              <a:rPr lang="ja-JP" altLang="en-US" sz="1143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　</a:t>
            </a:r>
            <a:r>
              <a:rPr lang="ja-JP" altLang="en-US" sz="1143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応募テーマ（該当</a:t>
            </a:r>
            <a:r>
              <a:rPr lang="ja-JP" altLang="en-US" sz="1143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する項目に</a:t>
            </a:r>
            <a:r>
              <a:rPr lang="ja-JP" altLang="en-US" sz="1143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○をつける）</a:t>
            </a:r>
            <a:endParaRPr lang="ja-JP" altLang="en-US" sz="1143" dirty="0">
              <a:solidFill>
                <a:srgbClr val="000000"/>
              </a:solidFill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</p:txBody>
      </p:sp>
      <p:sp>
        <p:nvSpPr>
          <p:cNvPr id="85" name="正方形/長方形 84">
            <a:extLst>
              <a:ext uri="{FF2B5EF4-FFF2-40B4-BE49-F238E27FC236}">
                <a16:creationId xmlns:a16="http://schemas.microsoft.com/office/drawing/2014/main" id="{4B978FF3-32F4-A89E-2474-871AD3BA7878}"/>
              </a:ext>
            </a:extLst>
          </p:cNvPr>
          <p:cNvSpPr/>
          <p:nvPr/>
        </p:nvSpPr>
        <p:spPr>
          <a:xfrm>
            <a:off x="437707" y="3412302"/>
            <a:ext cx="768159" cy="26821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ctr"/>
            <a:r>
              <a:rPr lang="ja-JP" altLang="en-US" sz="1143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３　取組</a:t>
            </a:r>
            <a:endParaRPr lang="ja-JP" altLang="en-US" sz="1143" dirty="0">
              <a:solidFill>
                <a:srgbClr val="000000"/>
              </a:solidFill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</p:txBody>
      </p:sp>
      <p:grpSp>
        <p:nvGrpSpPr>
          <p:cNvPr id="40" name="グループ化 39">
            <a:extLst>
              <a:ext uri="{FF2B5EF4-FFF2-40B4-BE49-F238E27FC236}">
                <a16:creationId xmlns:a16="http://schemas.microsoft.com/office/drawing/2014/main" id="{30D9F7A4-EDC2-B858-D2F0-88ADC4D17B83}"/>
              </a:ext>
            </a:extLst>
          </p:cNvPr>
          <p:cNvGrpSpPr/>
          <p:nvPr/>
        </p:nvGrpSpPr>
        <p:grpSpPr>
          <a:xfrm>
            <a:off x="679249" y="1876947"/>
            <a:ext cx="3309937" cy="1201148"/>
            <a:chOff x="455649" y="2081591"/>
            <a:chExt cx="4633912" cy="1681607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D74279F4-2A29-4024-01FF-495E9ACA0D53}"/>
                </a:ext>
              </a:extLst>
            </p:cNvPr>
            <p:cNvSpPr txBox="1"/>
            <p:nvPr/>
          </p:nvSpPr>
          <p:spPr>
            <a:xfrm>
              <a:off x="455649" y="2081591"/>
              <a:ext cx="3719512" cy="34470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ja-JP" altLang="en-US" sz="1000">
                  <a:latin typeface="ＭＳ ゴシック" panose="020B0609070205080204" pitchFamily="49" charset="-128"/>
                  <a:ea typeface="ＭＳ ゴシック" panose="020B0609070205080204" pitchFamily="49" charset="-128"/>
                </a:rPr>
                <a:t>ア　ＤＸ等による業務の効率化</a:t>
              </a:r>
              <a:endParaRPr lang="ja-JP" altLang="en-US" sz="1000"/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7EDA7EEE-9B64-3783-4C9E-777655999802}"/>
                </a:ext>
              </a:extLst>
            </p:cNvPr>
            <p:cNvSpPr txBox="1"/>
            <p:nvPr/>
          </p:nvSpPr>
          <p:spPr>
            <a:xfrm>
              <a:off x="455649" y="2415816"/>
              <a:ext cx="4310063" cy="34470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ja-JP" altLang="en-US" sz="1000">
                  <a:latin typeface="ＭＳ ゴシック" panose="020B0609070205080204" pitchFamily="49" charset="-128"/>
                  <a:ea typeface="ＭＳ ゴシック" panose="020B0609070205080204" pitchFamily="49" charset="-128"/>
                </a:rPr>
                <a:t>イ　技術継承に向けた仕組みの構築</a:t>
              </a:r>
              <a:endParaRPr lang="ja-JP" altLang="en-US" sz="1000"/>
            </a:p>
          </p:txBody>
        </p:sp>
        <p:sp>
          <p:nvSpPr>
            <p:cNvPr id="10" name="テキスト ボックス 9">
              <a:extLst>
                <a:ext uri="{FF2B5EF4-FFF2-40B4-BE49-F238E27FC236}">
                  <a16:creationId xmlns:a16="http://schemas.microsoft.com/office/drawing/2014/main" id="{EEE05505-D4D7-9A90-F2A3-BBD4BCC6F4B7}"/>
                </a:ext>
              </a:extLst>
            </p:cNvPr>
            <p:cNvSpPr txBox="1"/>
            <p:nvPr/>
          </p:nvSpPr>
          <p:spPr>
            <a:xfrm>
              <a:off x="455649" y="2750039"/>
              <a:ext cx="3109913" cy="34470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ja-JP" altLang="en-US" sz="1000">
                  <a:latin typeface="ＭＳ ゴシック" panose="020B0609070205080204" pitchFamily="49" charset="-128"/>
                  <a:ea typeface="ＭＳ ゴシック" panose="020B0609070205080204" pitchFamily="49" charset="-128"/>
                </a:rPr>
                <a:t>ウ　効果的な設備投資</a:t>
              </a:r>
              <a:endParaRPr lang="ja-JP" altLang="en-US" sz="1000"/>
            </a:p>
          </p:txBody>
        </p:sp>
        <p:sp>
          <p:nvSpPr>
            <p:cNvPr id="12" name="テキスト ボックス 11">
              <a:extLst>
                <a:ext uri="{FF2B5EF4-FFF2-40B4-BE49-F238E27FC236}">
                  <a16:creationId xmlns:a16="http://schemas.microsoft.com/office/drawing/2014/main" id="{2D9672B7-267E-979A-15FF-D51E8E65A1D4}"/>
                </a:ext>
              </a:extLst>
            </p:cNvPr>
            <p:cNvSpPr txBox="1"/>
            <p:nvPr/>
          </p:nvSpPr>
          <p:spPr>
            <a:xfrm>
              <a:off x="455649" y="3084264"/>
              <a:ext cx="3471862" cy="34470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ja-JP" altLang="en-US" sz="1000">
                  <a:latin typeface="ＭＳ ゴシック" panose="020B0609070205080204" pitchFamily="49" charset="-128"/>
                  <a:ea typeface="ＭＳ ゴシック" panose="020B0609070205080204" pitchFamily="49" charset="-128"/>
                </a:rPr>
                <a:t>エ　危機管理体制の整備</a:t>
              </a:r>
              <a:endParaRPr lang="ja-JP" altLang="en-US" sz="1000"/>
            </a:p>
          </p:txBody>
        </p:sp>
        <p:sp>
          <p:nvSpPr>
            <p:cNvPr id="14" name="テキスト ボックス 13">
              <a:extLst>
                <a:ext uri="{FF2B5EF4-FFF2-40B4-BE49-F238E27FC236}">
                  <a16:creationId xmlns:a16="http://schemas.microsoft.com/office/drawing/2014/main" id="{1AA4DF0F-BBBD-9916-29BD-C476E6CE0ADA}"/>
                </a:ext>
              </a:extLst>
            </p:cNvPr>
            <p:cNvSpPr txBox="1"/>
            <p:nvPr/>
          </p:nvSpPr>
          <p:spPr>
            <a:xfrm>
              <a:off x="455649" y="3418489"/>
              <a:ext cx="4633912" cy="34470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l" fontAlgn="ctr"/>
              <a:r>
                <a:rPr lang="ja-JP" altLang="en-US" sz="1000" dirty="0">
                  <a:latin typeface="ＭＳ ゴシック" panose="020B0609070205080204" pitchFamily="49" charset="-128"/>
                  <a:ea typeface="ＭＳ ゴシック" panose="020B0609070205080204" pitchFamily="49" charset="-128"/>
                </a:rPr>
                <a:t>オ　その他、経営基盤の</a:t>
              </a:r>
              <a:r>
                <a:rPr lang="ja-JP" altLang="en-US" sz="1000">
                  <a:latin typeface="ＭＳ ゴシック" panose="020B0609070205080204" pitchFamily="49" charset="-128"/>
                  <a:ea typeface="ＭＳ ゴシック" panose="020B0609070205080204" pitchFamily="49" charset="-128"/>
                </a:rPr>
                <a:t>強化に資する取組</a:t>
              </a:r>
              <a:endParaRPr lang="ja-JP" altLang="en-US" sz="1000" dirty="0">
                <a:latin typeface="ＭＳ ゴシック" panose="020B0609070205080204" pitchFamily="49" charset="-128"/>
                <a:ea typeface="ＭＳ ゴシック" panose="020B0609070205080204" pitchFamily="49" charset="-128"/>
              </a:endParaRPr>
            </a:p>
          </p:txBody>
        </p:sp>
      </p:grpSp>
      <p:grpSp>
        <p:nvGrpSpPr>
          <p:cNvPr id="39" name="グループ化 38">
            <a:extLst>
              <a:ext uri="{FF2B5EF4-FFF2-40B4-BE49-F238E27FC236}">
                <a16:creationId xmlns:a16="http://schemas.microsoft.com/office/drawing/2014/main" id="{AED29AC9-E94C-6192-70F7-3665128137AF}"/>
              </a:ext>
            </a:extLst>
          </p:cNvPr>
          <p:cNvGrpSpPr/>
          <p:nvPr/>
        </p:nvGrpSpPr>
        <p:grpSpPr>
          <a:xfrm>
            <a:off x="3308830" y="1876946"/>
            <a:ext cx="4370391" cy="1483517"/>
            <a:chOff x="4000173" y="2081591"/>
            <a:chExt cx="6118547" cy="2076923"/>
          </a:xfrm>
        </p:grpSpPr>
        <p:sp>
          <p:nvSpPr>
            <p:cNvPr id="16" name="テキスト ボックス 15">
              <a:extLst>
                <a:ext uri="{FF2B5EF4-FFF2-40B4-BE49-F238E27FC236}">
                  <a16:creationId xmlns:a16="http://schemas.microsoft.com/office/drawing/2014/main" id="{DE1A4CD0-C35D-1A06-DE7F-C7D59434A394}"/>
                </a:ext>
              </a:extLst>
            </p:cNvPr>
            <p:cNvSpPr txBox="1"/>
            <p:nvPr/>
          </p:nvSpPr>
          <p:spPr>
            <a:xfrm>
              <a:off x="4000173" y="2081591"/>
              <a:ext cx="4633911" cy="34470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ja-JP" altLang="en-US" sz="1000">
                  <a:latin typeface="ＭＳ ゴシック" panose="020B0609070205080204" pitchFamily="49" charset="-128"/>
                  <a:ea typeface="ＭＳ ゴシック" panose="020B0609070205080204" pitchFamily="49" charset="-128"/>
                </a:rPr>
                <a:t>ア　若手及び女性の入職促進、定着</a:t>
              </a:r>
              <a:endParaRPr lang="ja-JP" altLang="en-US" sz="1000"/>
            </a:p>
          </p:txBody>
        </p:sp>
        <p:sp>
          <p:nvSpPr>
            <p:cNvPr id="18" name="テキスト ボックス 17">
              <a:extLst>
                <a:ext uri="{FF2B5EF4-FFF2-40B4-BE49-F238E27FC236}">
                  <a16:creationId xmlns:a16="http://schemas.microsoft.com/office/drawing/2014/main" id="{761979AF-2AB2-644B-45D0-CF6BFDDD0937}"/>
                </a:ext>
              </a:extLst>
            </p:cNvPr>
            <p:cNvSpPr txBox="1"/>
            <p:nvPr/>
          </p:nvSpPr>
          <p:spPr>
            <a:xfrm>
              <a:off x="4000173" y="2384944"/>
              <a:ext cx="2674600" cy="34470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ja-JP" altLang="en-US" sz="1000">
                  <a:latin typeface="ＭＳ ゴシック" panose="020B0609070205080204" pitchFamily="49" charset="-128"/>
                  <a:ea typeface="ＭＳ ゴシック" panose="020B0609070205080204" pitchFamily="49" charset="-128"/>
                </a:rPr>
                <a:t>イ　</a:t>
              </a:r>
              <a:r>
                <a:rPr lang="zh-TW" altLang="en-US" sz="1000">
                  <a:latin typeface="ＭＳ ゴシック" panose="020B0609070205080204" pitchFamily="49" charset="-128"/>
                  <a:ea typeface="ＭＳ ゴシック" panose="020B0609070205080204" pitchFamily="49" charset="-128"/>
                </a:rPr>
                <a:t>現場環境改善</a:t>
              </a:r>
              <a:endParaRPr lang="ja-JP" altLang="en-US" sz="1000"/>
            </a:p>
          </p:txBody>
        </p:sp>
        <p:sp>
          <p:nvSpPr>
            <p:cNvPr id="22" name="テキスト ボックス 21">
              <a:extLst>
                <a:ext uri="{FF2B5EF4-FFF2-40B4-BE49-F238E27FC236}">
                  <a16:creationId xmlns:a16="http://schemas.microsoft.com/office/drawing/2014/main" id="{82B9B5AD-C0A3-A246-612E-2634D5C47FEF}"/>
                </a:ext>
              </a:extLst>
            </p:cNvPr>
            <p:cNvSpPr txBox="1"/>
            <p:nvPr/>
          </p:nvSpPr>
          <p:spPr>
            <a:xfrm>
              <a:off x="4000173" y="2688299"/>
              <a:ext cx="5343937" cy="5601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defTabSz="914418" fontAlgn="ctr">
                <a:defRPr/>
              </a:pPr>
              <a:r>
                <a:rPr lang="ja-JP" altLang="en-US" sz="1000">
                  <a:latin typeface="ＭＳ ゴシック" panose="020B0609070205080204" pitchFamily="49" charset="-128"/>
                  <a:ea typeface="ＭＳ ゴシック" panose="020B0609070205080204" pitchFamily="49" charset="-128"/>
                </a:rPr>
                <a:t>ウ　資格取得支援及び研修制度の構築等</a:t>
              </a:r>
            </a:p>
            <a:p>
              <a:pPr defTabSz="914418" fontAlgn="ctr">
                <a:defRPr/>
              </a:pPr>
              <a:r>
                <a:rPr lang="ja-JP" altLang="en-US" sz="1000">
                  <a:latin typeface="ＭＳ ゴシック" panose="020B0609070205080204" pitchFamily="49" charset="-128"/>
                  <a:ea typeface="ＭＳ ゴシック" panose="020B0609070205080204" pitchFamily="49" charset="-128"/>
                </a:rPr>
                <a:t>　　キャリアパスに基づいた人材育成</a:t>
              </a:r>
              <a:endParaRPr lang="ja-JP" altLang="en-US" sz="1000"/>
            </a:p>
          </p:txBody>
        </p:sp>
        <p:sp>
          <p:nvSpPr>
            <p:cNvPr id="24" name="テキスト ボックス 23">
              <a:extLst>
                <a:ext uri="{FF2B5EF4-FFF2-40B4-BE49-F238E27FC236}">
                  <a16:creationId xmlns:a16="http://schemas.microsoft.com/office/drawing/2014/main" id="{8E499FBC-0AB6-16F2-FA34-36F5A19BDE8F}"/>
                </a:ext>
              </a:extLst>
            </p:cNvPr>
            <p:cNvSpPr txBox="1"/>
            <p:nvPr/>
          </p:nvSpPr>
          <p:spPr>
            <a:xfrm>
              <a:off x="4000173" y="3207096"/>
              <a:ext cx="4930618" cy="34470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ja-JP" altLang="en-US" sz="1000">
                  <a:latin typeface="ＭＳ ゴシック" panose="020B0609070205080204" pitchFamily="49" charset="-128"/>
                  <a:ea typeface="ＭＳ ゴシック" panose="020B0609070205080204" pitchFamily="49" charset="-128"/>
                </a:rPr>
                <a:t>エ　福利厚生及び働き方改革等処遇改善</a:t>
              </a:r>
              <a:endParaRPr lang="ja-JP" altLang="en-US" sz="1000"/>
            </a:p>
          </p:txBody>
        </p:sp>
        <p:sp>
          <p:nvSpPr>
            <p:cNvPr id="26" name="テキスト ボックス 25">
              <a:extLst>
                <a:ext uri="{FF2B5EF4-FFF2-40B4-BE49-F238E27FC236}">
                  <a16:creationId xmlns:a16="http://schemas.microsoft.com/office/drawing/2014/main" id="{D419AA4C-5D87-51EF-D2FB-FCAEBBD0172F}"/>
                </a:ext>
              </a:extLst>
            </p:cNvPr>
            <p:cNvSpPr txBox="1"/>
            <p:nvPr/>
          </p:nvSpPr>
          <p:spPr>
            <a:xfrm>
              <a:off x="4000173" y="3510450"/>
              <a:ext cx="6118547" cy="34470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ja-JP" altLang="en-US" sz="1000">
                  <a:latin typeface="ＭＳ ゴシック" panose="020B0609070205080204" pitchFamily="49" charset="-128"/>
                  <a:ea typeface="ＭＳ ゴシック" panose="020B0609070205080204" pitchFamily="49" charset="-128"/>
                </a:rPr>
                <a:t>オ　水道事業ＰＲ等によるエンゲージメントの向上</a:t>
              </a:r>
              <a:endParaRPr lang="ja-JP" altLang="en-US" sz="1000"/>
            </a:p>
          </p:txBody>
        </p:sp>
        <p:sp>
          <p:nvSpPr>
            <p:cNvPr id="29" name="テキスト ボックス 28">
              <a:extLst>
                <a:ext uri="{FF2B5EF4-FFF2-40B4-BE49-F238E27FC236}">
                  <a16:creationId xmlns:a16="http://schemas.microsoft.com/office/drawing/2014/main" id="{79394054-50ED-FA25-12AA-0E57E5CB12AA}"/>
                </a:ext>
              </a:extLst>
            </p:cNvPr>
            <p:cNvSpPr txBox="1"/>
            <p:nvPr/>
          </p:nvSpPr>
          <p:spPr>
            <a:xfrm>
              <a:off x="4000173" y="3813805"/>
              <a:ext cx="5231982" cy="34470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defTabSz="914418" fontAlgn="ctr">
                <a:defRPr/>
              </a:pPr>
              <a:r>
                <a:rPr lang="ja-JP" altLang="en-US" sz="1000">
                  <a:latin typeface="ＭＳ ゴシック" panose="020B0609070205080204" pitchFamily="49" charset="-128"/>
                  <a:ea typeface="ＭＳ ゴシック" panose="020B0609070205080204" pitchFamily="49" charset="-128"/>
                </a:rPr>
                <a:t>カ　その他、人材の確保及び育成に資する取組</a:t>
              </a:r>
            </a:p>
          </p:txBody>
        </p:sp>
      </p:grpSp>
      <p:grpSp>
        <p:nvGrpSpPr>
          <p:cNvPr id="41" name="グループ化 40">
            <a:extLst>
              <a:ext uri="{FF2B5EF4-FFF2-40B4-BE49-F238E27FC236}">
                <a16:creationId xmlns:a16="http://schemas.microsoft.com/office/drawing/2014/main" id="{4CA2E1CC-A35C-0723-92CE-29CB7CCF66E5}"/>
              </a:ext>
            </a:extLst>
          </p:cNvPr>
          <p:cNvGrpSpPr/>
          <p:nvPr/>
        </p:nvGrpSpPr>
        <p:grpSpPr>
          <a:xfrm>
            <a:off x="6347142" y="1890921"/>
            <a:ext cx="3258886" cy="806039"/>
            <a:chOff x="8352598" y="2101155"/>
            <a:chExt cx="5808675" cy="1128454"/>
          </a:xfrm>
        </p:grpSpPr>
        <p:sp>
          <p:nvSpPr>
            <p:cNvPr id="33" name="テキスト ボックス 32">
              <a:extLst>
                <a:ext uri="{FF2B5EF4-FFF2-40B4-BE49-F238E27FC236}">
                  <a16:creationId xmlns:a16="http://schemas.microsoft.com/office/drawing/2014/main" id="{3896BBBB-D1BD-E8FD-D711-F9B17E415A82}"/>
                </a:ext>
              </a:extLst>
            </p:cNvPr>
            <p:cNvSpPr txBox="1"/>
            <p:nvPr/>
          </p:nvSpPr>
          <p:spPr>
            <a:xfrm>
              <a:off x="8352600" y="2101155"/>
              <a:ext cx="5203441" cy="5601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ja-JP" altLang="en-US" sz="1000">
                  <a:latin typeface="ＭＳ ゴシック" panose="020B0609070205080204" pitchFamily="49" charset="-128"/>
                  <a:ea typeface="ＭＳ ゴシック" panose="020B0609070205080204" pitchFamily="49" charset="-128"/>
                </a:rPr>
                <a:t>ア　清掃活動、見守り活動及び</a:t>
              </a:r>
              <a:endParaRPr lang="en-US" altLang="ja-JP" sz="1000">
                <a:latin typeface="ＭＳ ゴシック" panose="020B0609070205080204" pitchFamily="49" charset="-128"/>
                <a:ea typeface="ＭＳ ゴシック" panose="020B0609070205080204" pitchFamily="49" charset="-128"/>
              </a:endParaRPr>
            </a:p>
            <a:p>
              <a:r>
                <a:rPr lang="ja-JP" altLang="en-US" sz="1000">
                  <a:latin typeface="ＭＳ ゴシック" panose="020B0609070205080204" pitchFamily="49" charset="-128"/>
                  <a:ea typeface="ＭＳ ゴシック" panose="020B0609070205080204" pitchFamily="49" charset="-128"/>
                </a:rPr>
                <a:t>　　地域イベント参加等の地域貢献</a:t>
              </a:r>
              <a:endParaRPr lang="ja-JP" altLang="en-US" sz="1000"/>
            </a:p>
          </p:txBody>
        </p:sp>
        <p:sp>
          <p:nvSpPr>
            <p:cNvPr id="36" name="テキスト ボックス 35">
              <a:extLst>
                <a:ext uri="{FF2B5EF4-FFF2-40B4-BE49-F238E27FC236}">
                  <a16:creationId xmlns:a16="http://schemas.microsoft.com/office/drawing/2014/main" id="{8E53782E-4D48-D018-EB67-44F85F2B08B7}"/>
                </a:ext>
              </a:extLst>
            </p:cNvPr>
            <p:cNvSpPr txBox="1"/>
            <p:nvPr/>
          </p:nvSpPr>
          <p:spPr>
            <a:xfrm>
              <a:off x="8352598" y="2600749"/>
              <a:ext cx="5462588" cy="34470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defTabSz="914418" fontAlgn="ctr">
                <a:defRPr/>
              </a:pPr>
              <a:r>
                <a:rPr lang="ja-JP" altLang="en-US" sz="1000">
                  <a:latin typeface="ＭＳ ゴシック" panose="020B0609070205080204" pitchFamily="49" charset="-128"/>
                  <a:ea typeface="ＭＳ ゴシック" panose="020B0609070205080204" pitchFamily="49" charset="-128"/>
                </a:rPr>
                <a:t>イ　環境保全活動及び災害支援活動等の社会貢献</a:t>
              </a:r>
            </a:p>
          </p:txBody>
        </p:sp>
        <p:sp>
          <p:nvSpPr>
            <p:cNvPr id="38" name="テキスト ボックス 37">
              <a:extLst>
                <a:ext uri="{FF2B5EF4-FFF2-40B4-BE49-F238E27FC236}">
                  <a16:creationId xmlns:a16="http://schemas.microsoft.com/office/drawing/2014/main" id="{BC7F2428-2DBC-AB19-EEA4-E33D359DB7E1}"/>
                </a:ext>
              </a:extLst>
            </p:cNvPr>
            <p:cNvSpPr txBox="1"/>
            <p:nvPr/>
          </p:nvSpPr>
          <p:spPr>
            <a:xfrm>
              <a:off x="8352598" y="2884900"/>
              <a:ext cx="5808675" cy="34470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ja-JP" altLang="en-US" sz="1000">
                  <a:latin typeface="ＭＳ ゴシック" panose="020B0609070205080204" pitchFamily="49" charset="-128"/>
                  <a:ea typeface="ＭＳ ゴシック" panose="020B0609070205080204" pitchFamily="49" charset="-128"/>
                </a:rPr>
                <a:t>ウ　その他、地域及び社会への貢献に資する取組</a:t>
              </a:r>
              <a:endParaRPr lang="ja-JP" altLang="en-US" sz="1000"/>
            </a:p>
          </p:txBody>
        </p:sp>
      </p:grpSp>
      <p:sp>
        <p:nvSpPr>
          <p:cNvPr id="43" name="正方形/長方形 42">
            <a:extLst>
              <a:ext uri="{FF2B5EF4-FFF2-40B4-BE49-F238E27FC236}">
                <a16:creationId xmlns:a16="http://schemas.microsoft.com/office/drawing/2014/main" id="{22DA5C08-C247-3371-47B2-E98DF87CCC6F}"/>
              </a:ext>
            </a:extLst>
          </p:cNvPr>
          <p:cNvSpPr/>
          <p:nvPr/>
        </p:nvSpPr>
        <p:spPr>
          <a:xfrm>
            <a:off x="437706" y="1115629"/>
            <a:ext cx="8828764" cy="2682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ctr"/>
            <a:r>
              <a:rPr lang="ja-JP" altLang="en-US" sz="1143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１　エピソードタイトル　地域イベントへの参加</a:t>
            </a:r>
            <a:endParaRPr lang="ja-JP" altLang="en-US" sz="786" dirty="0">
              <a:solidFill>
                <a:srgbClr val="000000"/>
              </a:solidFill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</p:txBody>
      </p:sp>
      <p:cxnSp>
        <p:nvCxnSpPr>
          <p:cNvPr id="7" name="直線コネクタ 6">
            <a:extLst>
              <a:ext uri="{FF2B5EF4-FFF2-40B4-BE49-F238E27FC236}">
                <a16:creationId xmlns:a16="http://schemas.microsoft.com/office/drawing/2014/main" id="{5FEE7B81-3A02-B10A-1A53-1C95EA0864E4}"/>
              </a:ext>
            </a:extLst>
          </p:cNvPr>
          <p:cNvCxnSpPr>
            <a:cxnSpLocks/>
          </p:cNvCxnSpPr>
          <p:nvPr/>
        </p:nvCxnSpPr>
        <p:spPr>
          <a:xfrm>
            <a:off x="2181774" y="1325242"/>
            <a:ext cx="7084696" cy="0"/>
          </a:xfrm>
          <a:prstGeom prst="line">
            <a:avLst/>
          </a:prstGeom>
          <a:ln w="31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80CFF0A7-31EE-FD50-5EF6-E03C64A91C5F}"/>
              </a:ext>
            </a:extLst>
          </p:cNvPr>
          <p:cNvSpPr/>
          <p:nvPr/>
        </p:nvSpPr>
        <p:spPr>
          <a:xfrm>
            <a:off x="475725" y="3695103"/>
            <a:ext cx="2839239" cy="26821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ctr"/>
            <a:r>
              <a:rPr lang="en-US" altLang="ja-JP" sz="1143" b="1" u="sng" dirty="0">
                <a:solidFill>
                  <a:srgbClr val="000000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1</a:t>
            </a:r>
            <a:r>
              <a:rPr lang="ja-JP" altLang="en-US" sz="1143" b="1" u="sng" dirty="0">
                <a:solidFill>
                  <a:srgbClr val="000000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　</a:t>
            </a:r>
            <a:r>
              <a:rPr lang="ja-JP" altLang="en-US" sz="1143" b="1" u="sng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背景、きっかけ</a:t>
            </a:r>
            <a:r>
              <a:rPr lang="ja-JP" altLang="en-US" sz="1143" b="1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（</a:t>
            </a:r>
            <a:r>
              <a:rPr lang="en-US" altLang="ja-JP" sz="1143" b="1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50</a:t>
            </a:r>
            <a:r>
              <a:rPr lang="ja-JP" altLang="en-US" sz="1143" b="1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字～</a:t>
            </a:r>
            <a:r>
              <a:rPr lang="en-US" altLang="ja-JP" sz="1143" b="1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100</a:t>
            </a:r>
            <a:r>
              <a:rPr lang="ja-JP" altLang="en-US" sz="1143" b="1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字程度）</a:t>
            </a:r>
            <a:endParaRPr lang="ja-JP" altLang="en-US" sz="1143" b="1" u="sng" dirty="0"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</p:txBody>
      </p:sp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FD3A3E72-7EF4-8AC8-DAA3-412099AD97B2}"/>
              </a:ext>
            </a:extLst>
          </p:cNvPr>
          <p:cNvSpPr/>
          <p:nvPr/>
        </p:nvSpPr>
        <p:spPr>
          <a:xfrm>
            <a:off x="4661595" y="3673907"/>
            <a:ext cx="2175596" cy="26821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ctr"/>
            <a:r>
              <a:rPr lang="ja-JP" altLang="en-US" sz="1143" b="1" u="sng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３　効果</a:t>
            </a:r>
            <a:r>
              <a:rPr lang="ja-JP" altLang="en-US" sz="1143" b="1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（</a:t>
            </a:r>
            <a:r>
              <a:rPr lang="en-US" altLang="ja-JP" sz="1143" b="1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50</a:t>
            </a:r>
            <a:r>
              <a:rPr lang="ja-JP" altLang="en-US" sz="1143" b="1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字～</a:t>
            </a:r>
            <a:r>
              <a:rPr lang="en-US" altLang="ja-JP" sz="1143" b="1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100</a:t>
            </a:r>
            <a:r>
              <a:rPr lang="ja-JP" altLang="en-US" sz="1143" b="1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字程度）</a:t>
            </a:r>
            <a:endParaRPr lang="ja-JP" altLang="en-US" sz="1143" b="1" u="sng" dirty="0"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69874D10-EC7C-A1C4-3D43-54C76E74BB35}"/>
              </a:ext>
            </a:extLst>
          </p:cNvPr>
          <p:cNvSpPr/>
          <p:nvPr/>
        </p:nvSpPr>
        <p:spPr>
          <a:xfrm>
            <a:off x="4692542" y="4377964"/>
            <a:ext cx="2912977" cy="26821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ctr"/>
            <a:r>
              <a:rPr lang="ja-JP" altLang="en-US" sz="1143" b="1" u="sng" dirty="0">
                <a:solidFill>
                  <a:srgbClr val="000000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４　社員</a:t>
            </a:r>
            <a:r>
              <a:rPr lang="ja-JP" altLang="en-US" sz="1143" b="1" u="sng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・地域の声</a:t>
            </a:r>
            <a:r>
              <a:rPr lang="ja-JP" altLang="en-US" sz="1143" b="1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（</a:t>
            </a:r>
            <a:r>
              <a:rPr lang="en-US" altLang="ja-JP" sz="1143" b="1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50</a:t>
            </a:r>
            <a:r>
              <a:rPr lang="ja-JP" altLang="en-US" sz="1143" b="1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字～</a:t>
            </a:r>
            <a:r>
              <a:rPr lang="en-US" altLang="ja-JP" sz="1143" b="1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100</a:t>
            </a:r>
            <a:r>
              <a:rPr lang="ja-JP" altLang="en-US" sz="1143" b="1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字程度）</a:t>
            </a:r>
            <a:endParaRPr lang="ja-JP" altLang="en-US" sz="1143" b="1" u="sng" dirty="0"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</p:txBody>
      </p:sp>
      <p:sp>
        <p:nvSpPr>
          <p:cNvPr id="13" name="正方形/長方形 12">
            <a:extLst>
              <a:ext uri="{FF2B5EF4-FFF2-40B4-BE49-F238E27FC236}">
                <a16:creationId xmlns:a16="http://schemas.microsoft.com/office/drawing/2014/main" id="{D6278D13-62B7-8D9A-DF0E-0820048D84CF}"/>
              </a:ext>
            </a:extLst>
          </p:cNvPr>
          <p:cNvSpPr/>
          <p:nvPr/>
        </p:nvSpPr>
        <p:spPr>
          <a:xfrm>
            <a:off x="4710472" y="5097570"/>
            <a:ext cx="1217000" cy="26821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ctr"/>
            <a:r>
              <a:rPr lang="ja-JP" altLang="en-US" sz="1143" b="1" u="sng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５　今後の展開</a:t>
            </a:r>
          </a:p>
        </p:txBody>
      </p:sp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85BE9C93-171D-7241-B883-C2AE07487856}"/>
              </a:ext>
            </a:extLst>
          </p:cNvPr>
          <p:cNvSpPr/>
          <p:nvPr/>
        </p:nvSpPr>
        <p:spPr>
          <a:xfrm>
            <a:off x="475725" y="4704855"/>
            <a:ext cx="2175596" cy="26821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ctr"/>
            <a:r>
              <a:rPr lang="ja-JP" altLang="en-US" sz="1143" b="1" u="sng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２　内容</a:t>
            </a:r>
            <a:r>
              <a:rPr lang="ja-JP" altLang="en-US" sz="1143" b="1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（</a:t>
            </a:r>
            <a:r>
              <a:rPr lang="en-US" altLang="ja-JP" sz="1143" b="1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50</a:t>
            </a:r>
            <a:r>
              <a:rPr lang="ja-JP" altLang="en-US" sz="1143" b="1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字～</a:t>
            </a:r>
            <a:r>
              <a:rPr lang="en-US" altLang="ja-JP" sz="1143" b="1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150</a:t>
            </a:r>
            <a:r>
              <a:rPr lang="ja-JP" altLang="en-US" sz="1143" b="1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字程度）</a:t>
            </a:r>
            <a:endParaRPr lang="ja-JP" altLang="en-US" sz="1143" b="1" u="sng" dirty="0"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3F6A7335-868A-D76F-9131-E21079E46347}"/>
              </a:ext>
            </a:extLst>
          </p:cNvPr>
          <p:cNvSpPr/>
          <p:nvPr/>
        </p:nvSpPr>
        <p:spPr>
          <a:xfrm>
            <a:off x="503464" y="29351"/>
            <a:ext cx="8855658" cy="3122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ja-JP" altLang="en-US" sz="1429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エピソード説明書</a:t>
            </a:r>
            <a:endParaRPr lang="ja-JP" altLang="en-US" sz="1429" dirty="0"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</p:txBody>
      </p:sp>
      <p:sp>
        <p:nvSpPr>
          <p:cNvPr id="17" name="正方形/長方形 16">
            <a:extLst>
              <a:ext uri="{FF2B5EF4-FFF2-40B4-BE49-F238E27FC236}">
                <a16:creationId xmlns:a16="http://schemas.microsoft.com/office/drawing/2014/main" id="{26939F39-18C3-1E7A-A5E0-7E20A91B7954}"/>
              </a:ext>
            </a:extLst>
          </p:cNvPr>
          <p:cNvSpPr/>
          <p:nvPr/>
        </p:nvSpPr>
        <p:spPr>
          <a:xfrm>
            <a:off x="4703705" y="5859161"/>
            <a:ext cx="4756430" cy="26821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ctr"/>
            <a:r>
              <a:rPr lang="ja-JP" altLang="en-US" sz="1143" b="1" u="sng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６　自由ＰＲ（１～５で記載しきれなかったこと、波及効果など）</a:t>
            </a:r>
          </a:p>
        </p:txBody>
      </p:sp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8A9EB0EC-505C-E9B8-0A8C-ECE031A7AF39}"/>
              </a:ext>
            </a:extLst>
          </p:cNvPr>
          <p:cNvSpPr txBox="1"/>
          <p:nvPr/>
        </p:nvSpPr>
        <p:spPr>
          <a:xfrm>
            <a:off x="533538" y="5941413"/>
            <a:ext cx="4069591" cy="769441"/>
          </a:xfrm>
          <a:prstGeom prst="rect">
            <a:avLst/>
          </a:prstGeom>
          <a:noFill/>
          <a:ln>
            <a:solidFill>
              <a:schemeClr val="tx1"/>
            </a:solidFill>
            <a:prstDash val="dash"/>
          </a:ln>
        </p:spPr>
        <p:txBody>
          <a:bodyPr wrap="square" rtlCol="0">
            <a:spAutoFit/>
          </a:bodyPr>
          <a:lstStyle/>
          <a:p>
            <a:r>
              <a:rPr kumimoji="1" lang="ja-JP" altLang="en-US" sz="1100" dirty="0"/>
              <a:t>（取組における新たな発想や工夫）</a:t>
            </a:r>
            <a:endParaRPr kumimoji="1" lang="en-US" altLang="ja-JP" sz="1100" dirty="0"/>
          </a:p>
          <a:p>
            <a:endParaRPr kumimoji="1" lang="en-US" altLang="ja-JP" sz="1100"/>
          </a:p>
          <a:p>
            <a:endParaRPr kumimoji="1" lang="en-US" altLang="ja-JP" sz="1100" dirty="0"/>
          </a:p>
          <a:p>
            <a:endParaRPr kumimoji="1" lang="ja-JP" altLang="en-US" sz="1100" dirty="0"/>
          </a:p>
        </p:txBody>
      </p:sp>
    </p:spTree>
    <p:extLst>
      <p:ext uri="{BB962C8B-B14F-4D97-AF65-F5344CB8AC3E}">
        <p14:creationId xmlns:p14="http://schemas.microsoft.com/office/powerpoint/2010/main" val="41929469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角丸四角形 79">
            <a:extLst>
              <a:ext uri="{FF2B5EF4-FFF2-40B4-BE49-F238E27FC236}">
                <a16:creationId xmlns:a16="http://schemas.microsoft.com/office/drawing/2014/main" id="{644D04E7-DC8B-153D-2164-AE4927495F13}"/>
              </a:ext>
            </a:extLst>
          </p:cNvPr>
          <p:cNvSpPr/>
          <p:nvPr/>
        </p:nvSpPr>
        <p:spPr>
          <a:xfrm>
            <a:off x="658092" y="272143"/>
            <a:ext cx="8708571" cy="6313714"/>
          </a:xfrm>
          <a:prstGeom prst="roundRect">
            <a:avLst>
              <a:gd name="adj" fmla="val 3590"/>
            </a:avLst>
          </a:prstGeom>
          <a:ln>
            <a:solidFill>
              <a:schemeClr val="tx1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kumimoji="1" lang="en-US" altLang="ja-JP" sz="857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※</a:t>
            </a:r>
            <a:r>
              <a:rPr kumimoji="1" lang="ja-JP" altLang="en-US" sz="857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画像はイメージです。</a:t>
            </a:r>
            <a:r>
              <a:rPr kumimoji="1" lang="en-US" altLang="ja-JP" sz="857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AI</a:t>
            </a:r>
            <a:r>
              <a:rPr kumimoji="1" lang="ja-JP" altLang="en-US" sz="857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を活用して作成しています。</a:t>
            </a:r>
          </a:p>
        </p:txBody>
      </p:sp>
      <p:sp>
        <p:nvSpPr>
          <p:cNvPr id="87" name="正方形/長方形 86">
            <a:extLst>
              <a:ext uri="{FF2B5EF4-FFF2-40B4-BE49-F238E27FC236}">
                <a16:creationId xmlns:a16="http://schemas.microsoft.com/office/drawing/2014/main" id="{10A07492-F93A-0FFE-19BB-8936EE772BF7}"/>
              </a:ext>
            </a:extLst>
          </p:cNvPr>
          <p:cNvSpPr/>
          <p:nvPr/>
        </p:nvSpPr>
        <p:spPr>
          <a:xfrm>
            <a:off x="3055044" y="421083"/>
            <a:ext cx="3831498" cy="4440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ja-JP" altLang="en-US" sz="1143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※取組内容が分かる写真・図などを添付してください。</a:t>
            </a:r>
            <a:endParaRPr lang="en-US" altLang="ja-JP" sz="1143" dirty="0"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r>
              <a:rPr lang="ja-JP" altLang="en-US" sz="1143" dirty="0">
                <a:solidFill>
                  <a:srgbClr val="FF0000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　</a:t>
            </a:r>
          </a:p>
        </p:txBody>
      </p:sp>
    </p:spTree>
    <p:extLst>
      <p:ext uri="{BB962C8B-B14F-4D97-AF65-F5344CB8AC3E}">
        <p14:creationId xmlns:p14="http://schemas.microsoft.com/office/powerpoint/2010/main" val="279478729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テーマ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游ゴシック Light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755</TotalTime>
  <Words>306</Words>
  <Application>Microsoft Office PowerPoint</Application>
  <PresentationFormat>A4 210 x 297 mm</PresentationFormat>
  <Paragraphs>39</Paragraphs>
  <Slides>2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2</vt:i4>
      </vt:variant>
    </vt:vector>
  </HeadingPairs>
  <TitlesOfParts>
    <vt:vector size="8" baseType="lpstr">
      <vt:lpstr>Aptos</vt:lpstr>
      <vt:lpstr>Aptos Display</vt:lpstr>
      <vt:lpstr>ＭＳ ゴシック</vt:lpstr>
      <vt:lpstr>游ゴシック</vt:lpstr>
      <vt:lpstr>Arial</vt:lpstr>
      <vt:lpstr>Office テーマ</vt:lpstr>
      <vt:lpstr>PowerPoint プレゼンテーション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上金 祐</dc:creator>
  <cp:lastModifiedBy>笛木 志穂</cp:lastModifiedBy>
  <cp:revision>22</cp:revision>
  <cp:lastPrinted>2026-09-08T00:24:38Z</cp:lastPrinted>
  <dcterms:created xsi:type="dcterms:W3CDTF">2026-09-03T01:32:20Z</dcterms:created>
  <dcterms:modified xsi:type="dcterms:W3CDTF">2026-09-11T00:13:58Z</dcterms:modified>
</cp:coreProperties>
</file>