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7" r:id="rId2"/>
    <p:sldId id="256" r:id="rId3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58E81-6B25-4BF1-BC55-6CA3F1FF043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0689C-3D72-4949-9408-725B9C2D23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935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03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98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23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4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5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023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69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54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57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36871-E04C-43DE-B64B-18D21BB6750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F92CE-AAFA-4E3E-BD0D-B38347FD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13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867607"/>
              </p:ext>
            </p:extLst>
          </p:nvPr>
        </p:nvGraphicFramePr>
        <p:xfrm>
          <a:off x="476397" y="1124565"/>
          <a:ext cx="9722849" cy="54120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5462">
                  <a:extLst>
                    <a:ext uri="{9D8B030D-6E8A-4147-A177-3AD203B41FA5}">
                      <a16:colId xmlns:a16="http://schemas.microsoft.com/office/drawing/2014/main" val="496987832"/>
                    </a:ext>
                  </a:extLst>
                </a:gridCol>
                <a:gridCol w="3248818">
                  <a:extLst>
                    <a:ext uri="{9D8B030D-6E8A-4147-A177-3AD203B41FA5}">
                      <a16:colId xmlns:a16="http://schemas.microsoft.com/office/drawing/2014/main" val="2344641173"/>
                    </a:ext>
                  </a:extLst>
                </a:gridCol>
                <a:gridCol w="3178569">
                  <a:extLst>
                    <a:ext uri="{9D8B030D-6E8A-4147-A177-3AD203B41FA5}">
                      <a16:colId xmlns:a16="http://schemas.microsoft.com/office/drawing/2014/main" val="3507547113"/>
                    </a:ext>
                  </a:extLst>
                </a:gridCol>
              </a:tblGrid>
              <a:tr h="7548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国等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PFOS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PFOA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100796" marR="100796" marT="50398" marB="50398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319461"/>
                  </a:ext>
                </a:extLst>
              </a:tr>
              <a:tr h="776197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WHO</a:t>
                      </a: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100ng/L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（暫定値）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100ng/L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（暫定値）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86251664"/>
                  </a:ext>
                </a:extLst>
              </a:tr>
              <a:tr h="7761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日本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合算で </a:t>
                      </a:r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50 ng/L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（暫定値）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309825"/>
                  </a:ext>
                </a:extLst>
              </a:tr>
              <a:tr h="776197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　　　　米国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（規制値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※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）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4ng/L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4ng/L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65484328"/>
                  </a:ext>
                </a:extLst>
              </a:tr>
              <a:tr h="7761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英国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100ng/L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100ng/L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60408808"/>
                  </a:ext>
                </a:extLst>
              </a:tr>
              <a:tr h="7761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カナダ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600ng/L</a:t>
                      </a:r>
                      <a:endParaRPr kumimoji="1" lang="ja-JP" altLang="en-US" sz="24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200ng/L</a:t>
                      </a:r>
                      <a:endParaRPr kumimoji="1" lang="ja-JP" altLang="en-US" sz="24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28153930"/>
                  </a:ext>
                </a:extLst>
              </a:tr>
              <a:tr h="7761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ドイツ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100ng/L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（暫定値）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</a:rPr>
                        <a:t>100ng/L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（暫定値）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00796" marR="100796" marT="50398" marB="50398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67443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32340" y="331684"/>
            <a:ext cx="10010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u="heavy" kern="10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水道水中</a:t>
            </a:r>
            <a:r>
              <a:rPr lang="ja-JP" altLang="en-US" sz="2800" u="heavy" kern="100" dirty="0" smtClean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</a:t>
            </a:r>
            <a:r>
              <a:rPr lang="en-US" altLang="ja-JP" sz="2800" u="heavy" kern="100" dirty="0" smtClean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PFOS</a:t>
            </a:r>
            <a:r>
              <a:rPr lang="ja-JP" altLang="en-US" sz="2800" u="heavy" kern="100" dirty="0" smtClean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及び</a:t>
            </a:r>
            <a:r>
              <a:rPr lang="en-US" altLang="ja-JP" sz="2800" u="heavy" kern="100" dirty="0" smtClean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PFOA</a:t>
            </a:r>
            <a:r>
              <a:rPr lang="ja-JP" altLang="en-US" sz="2800" u="heavy" kern="100" dirty="0" smtClean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2800" u="heavy" kern="10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関する各国の目標値等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130" y="7190343"/>
            <a:ext cx="1010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環境省　</a:t>
            </a:r>
            <a:r>
              <a:rPr kumimoji="1" lang="en-US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PFAS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に対する総合戦略検討専門家会議</a:t>
            </a:r>
            <a:r>
              <a:rPr lang="ja-JP" altLang="en-US" dirty="0" smtClean="0"/>
              <a:t>（第</a:t>
            </a:r>
            <a:r>
              <a:rPr lang="ja-JP" altLang="en-US" dirty="0"/>
              <a:t>５</a:t>
            </a:r>
            <a:r>
              <a:rPr lang="ja-JP" altLang="en-US" dirty="0" smtClean="0"/>
              <a:t>回・R</a:t>
            </a:r>
            <a:r>
              <a:rPr lang="en-US" altLang="ja-JP" dirty="0" smtClean="0"/>
              <a:t>6</a:t>
            </a:r>
            <a:r>
              <a:rPr lang="ja-JP" altLang="en-US" dirty="0" err="1" smtClean="0"/>
              <a:t>.</a:t>
            </a:r>
            <a:r>
              <a:rPr lang="en-US" altLang="ja-JP" dirty="0" smtClean="0"/>
              <a:t>8.1</a:t>
            </a:r>
            <a:r>
              <a:rPr lang="ja-JP" altLang="en-US" dirty="0" smtClean="0"/>
              <a:t>開催）の会議資料を参考に作成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6397" y="6579944"/>
            <a:ext cx="9582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※2024</a:t>
            </a:r>
            <a:r>
              <a:rPr kumimoji="1"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年から</a:t>
            </a:r>
            <a:r>
              <a:rPr kumimoji="1" lang="ja-JP" altLang="en-US" sz="1400" dirty="0" smtClean="0">
                <a:latin typeface="游ゴシック" panose="020B0400000000000000" pitchFamily="50" charset="-128"/>
              </a:rPr>
              <a:t>３年</a:t>
            </a:r>
            <a:r>
              <a:rPr kumimoji="1" lang="ja-JP" altLang="en-US" sz="1400" dirty="0">
                <a:latin typeface="游ゴシック" panose="020B0400000000000000" pitchFamily="50" charset="-128"/>
              </a:rPr>
              <a:t>以内に</a:t>
            </a:r>
            <a:r>
              <a:rPr kumimoji="1" lang="ja-JP" altLang="en-US" sz="1400" dirty="0" smtClean="0">
                <a:latin typeface="游ゴシック" panose="020B0400000000000000" pitchFamily="50" charset="-128"/>
              </a:rPr>
              <a:t>モニタリング</a:t>
            </a:r>
            <a:r>
              <a:rPr kumimoji="1" lang="ja-JP" altLang="en-US" sz="1400" dirty="0">
                <a:latin typeface="游ゴシック" panose="020B0400000000000000" pitchFamily="50" charset="-128"/>
              </a:rPr>
              <a:t>を実施し、基準超過の場合は５年以内</a:t>
            </a:r>
            <a:r>
              <a:rPr kumimoji="1" lang="ja-JP" altLang="en-US" sz="1400" dirty="0" smtClean="0">
                <a:latin typeface="游ゴシック" panose="020B0400000000000000" pitchFamily="50" charset="-128"/>
              </a:rPr>
              <a:t>に削減措置を行うこととなっている。</a:t>
            </a:r>
            <a:endParaRPr kumimoji="1" lang="ja-JP" alt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66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33386" y="109727"/>
            <a:ext cx="104583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000" u="heavy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水道水中</a:t>
            </a:r>
            <a:r>
              <a:rPr lang="ja-JP" altLang="en-US" sz="3000" u="heavy" dirty="0" smtClean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の有機フッ素化合物（</a:t>
            </a:r>
            <a:r>
              <a:rPr lang="en-US" altLang="ja-JP" sz="3000" u="heavy" dirty="0" smtClean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PFAS</a:t>
            </a:r>
            <a:r>
              <a:rPr lang="ja-JP" altLang="en-US" sz="3000" u="heavy" dirty="0" smtClean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）に</a:t>
            </a:r>
            <a:r>
              <a:rPr lang="ja-JP" altLang="en-US" sz="3000" u="heavy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関する各国の目標値等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397073"/>
              </p:ext>
            </p:extLst>
          </p:nvPr>
        </p:nvGraphicFramePr>
        <p:xfrm>
          <a:off x="216304" y="771472"/>
          <a:ext cx="10292477" cy="6293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9596">
                  <a:extLst>
                    <a:ext uri="{9D8B030D-6E8A-4147-A177-3AD203B41FA5}">
                      <a16:colId xmlns:a16="http://schemas.microsoft.com/office/drawing/2014/main" val="49698783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344641173"/>
                    </a:ext>
                  </a:extLst>
                </a:gridCol>
                <a:gridCol w="5123981">
                  <a:extLst>
                    <a:ext uri="{9D8B030D-6E8A-4147-A177-3AD203B41FA5}">
                      <a16:colId xmlns:a16="http://schemas.microsoft.com/office/drawing/2014/main" val="1387505167"/>
                    </a:ext>
                  </a:extLst>
                </a:gridCol>
              </a:tblGrid>
              <a:tr h="4867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国等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PFAS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備考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319461"/>
                  </a:ext>
                </a:extLst>
              </a:tr>
              <a:tr h="5834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WHO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500ng/L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PFOS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及び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PFOA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を含むおよそ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30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物質の合計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(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暫定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)</a:t>
                      </a:r>
                      <a:endParaRPr kumimoji="1" lang="ja-JP" altLang="en-US" sz="18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86251664"/>
                  </a:ext>
                </a:extLst>
              </a:tr>
              <a:tr h="5834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日本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無し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－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3098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米国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10ng/L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PFHxS</a:t>
                      </a:r>
                      <a:r>
                        <a:rPr kumimoji="1" lang="ja-JP" altLang="en-US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、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PFNA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及び</a:t>
                      </a:r>
                      <a:r>
                        <a:rPr kumimoji="1" lang="en-US" altLang="ja-JP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GenX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化合物それぞれ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10ng/L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その他、ハザード指数の設定あり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65484328"/>
                  </a:ext>
                </a:extLst>
              </a:tr>
              <a:tr h="6177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欧州連合（</a:t>
                      </a:r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EU</a:t>
                      </a:r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）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100ng/L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PFOS</a:t>
                      </a:r>
                      <a:r>
                        <a:rPr kumimoji="1" lang="ja-JP" altLang="en-US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、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PFOA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及び</a:t>
                      </a:r>
                      <a:r>
                        <a:rPr kumimoji="1" lang="en-US" altLang="ja-JP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PFHxS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を含む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物質の合計</a:t>
                      </a:r>
                      <a:endParaRPr kumimoji="1" lang="ja-JP" altLang="en-US" sz="18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604088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オーストラリア</a:t>
                      </a:r>
                    </a:p>
                    <a:p>
                      <a:pPr algn="ctr"/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ニュージーランド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70ng/L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PFOS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及び</a:t>
                      </a:r>
                      <a:r>
                        <a:rPr kumimoji="1" lang="en-US" altLang="ja-JP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PFHxS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の合計</a:t>
                      </a:r>
                      <a:endParaRPr kumimoji="1" lang="ja-JP" altLang="en-US" sz="18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42674439"/>
                  </a:ext>
                </a:extLst>
              </a:tr>
              <a:tr h="61779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デンマーク</a:t>
                      </a:r>
                      <a:endParaRPr kumimoji="1" lang="en-US" altLang="ja-JP" sz="2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2ng/L</a:t>
                      </a:r>
                      <a:endParaRPr kumimoji="1" lang="ja-JP" altLang="en-US" sz="2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PFOS</a:t>
                      </a:r>
                      <a:r>
                        <a:rPr kumimoji="1" lang="ja-JP" altLang="en-US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、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PFOA</a:t>
                      </a:r>
                      <a:r>
                        <a:rPr kumimoji="1" lang="ja-JP" altLang="en-US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、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PFNA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及び</a:t>
                      </a:r>
                      <a:r>
                        <a:rPr kumimoji="1" lang="en-US" altLang="ja-JP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PFHxS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の合計</a:t>
                      </a:r>
                      <a:endParaRPr kumimoji="1" lang="ja-JP" altLang="en-US" sz="18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49624357"/>
                  </a:ext>
                </a:extLst>
              </a:tr>
              <a:tr h="617791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2200" baseline="0" dirty="0" smtClean="0"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100ng/L</a:t>
                      </a:r>
                      <a:endParaRPr kumimoji="1" lang="ja-JP" altLang="en-US" sz="2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PFOS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及び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PFOA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を含む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12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物質の合計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5115932"/>
                  </a:ext>
                </a:extLst>
              </a:tr>
              <a:tr h="72103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ドイツ</a:t>
                      </a:r>
                      <a:endParaRPr kumimoji="1" lang="ja-JP" altLang="en-US" sz="2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20ng/L</a:t>
                      </a:r>
                      <a:endParaRPr kumimoji="1" lang="ja-JP" altLang="en-US" sz="2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PFOS</a:t>
                      </a:r>
                      <a:r>
                        <a:rPr kumimoji="1" lang="ja-JP" altLang="en-US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、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PFOA</a:t>
                      </a:r>
                      <a:r>
                        <a:rPr kumimoji="1" lang="ja-JP" altLang="en-US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、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PFNA</a:t>
                      </a:r>
                      <a:r>
                        <a:rPr kumimoji="1" lang="ja-JP" altLang="en-US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、</a:t>
                      </a:r>
                      <a:r>
                        <a:rPr kumimoji="1" lang="en-US" altLang="ja-JP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PFHxS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の合計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2028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年適用予定）</a:t>
                      </a:r>
                      <a:endParaRPr kumimoji="1" lang="en-US" altLang="ja-JP" sz="1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その他、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物質の合計に対する目標値あり</a:t>
                      </a:r>
                      <a:endParaRPr kumimoji="1" lang="ja-JP" altLang="en-US" sz="18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67617143"/>
                  </a:ext>
                </a:extLst>
              </a:tr>
              <a:tr h="58346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200" baseline="0" dirty="0"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60</a:t>
                      </a:r>
                      <a:r>
                        <a:rPr kumimoji="1" lang="ja-JP" altLang="en-US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～</a:t>
                      </a:r>
                      <a:r>
                        <a:rPr kumimoji="1" lang="en-US" altLang="ja-JP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10000ng/L</a:t>
                      </a:r>
                      <a:endParaRPr kumimoji="1" lang="ja-JP" altLang="en-US" sz="2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PFHxS</a:t>
                      </a:r>
                      <a:r>
                        <a:rPr kumimoji="1" lang="ja-JP" altLang="en-US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、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PFBS</a:t>
                      </a:r>
                      <a:r>
                        <a:rPr kumimoji="1" lang="ja-JP" altLang="en-US" sz="18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、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PFNA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等、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物質に目標値あり</a:t>
                      </a:r>
                      <a:endParaRPr kumimoji="1" lang="ja-JP" altLang="en-US" sz="18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6950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286130" y="7190343"/>
            <a:ext cx="1010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環境省　</a:t>
            </a:r>
            <a:r>
              <a:rPr kumimoji="1" lang="en-US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PFAS</a:t>
            </a: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に対する総合戦略検討専門家会議</a:t>
            </a:r>
            <a:r>
              <a:rPr lang="ja-JP" altLang="en-US" dirty="0" smtClean="0"/>
              <a:t>（第</a:t>
            </a:r>
            <a:r>
              <a:rPr lang="ja-JP" altLang="en-US" dirty="0"/>
              <a:t>５</a:t>
            </a:r>
            <a:r>
              <a:rPr lang="ja-JP" altLang="en-US" dirty="0" smtClean="0"/>
              <a:t>回・R</a:t>
            </a:r>
            <a:r>
              <a:rPr lang="en-US" altLang="ja-JP" dirty="0" smtClean="0"/>
              <a:t>6</a:t>
            </a:r>
            <a:r>
              <a:rPr lang="ja-JP" altLang="en-US" dirty="0" err="1" smtClean="0"/>
              <a:t>.</a:t>
            </a:r>
            <a:r>
              <a:rPr lang="en-US" altLang="ja-JP" dirty="0" smtClean="0"/>
              <a:t>8.1</a:t>
            </a:r>
            <a:r>
              <a:rPr lang="ja-JP" altLang="en-US" dirty="0" smtClean="0"/>
              <a:t>開催）の会議資料を参考に作成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804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282</Words>
  <Application>Microsoft Office PowerPoint</Application>
  <PresentationFormat>ユーザー設定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Ｐ明朝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2024-08-14T00:57:16Z</dcterms:created>
  <dcterms:modified xsi:type="dcterms:W3CDTF">2024-08-14T00:57:19Z</dcterms:modified>
</cp:coreProperties>
</file>